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4"/>
    <p:sldMasterId id="2147483859" r:id="rId5"/>
    <p:sldMasterId id="2147483841" r:id="rId6"/>
    <p:sldMasterId id="2147483920" r:id="rId7"/>
    <p:sldMasterId id="2147483941" r:id="rId8"/>
  </p:sldMasterIdLst>
  <p:notesMasterIdLst>
    <p:notesMasterId r:id="rId42"/>
  </p:notesMasterIdLst>
  <p:sldIdLst>
    <p:sldId id="790" r:id="rId9"/>
    <p:sldId id="792" r:id="rId10"/>
    <p:sldId id="1068" r:id="rId11"/>
    <p:sldId id="1010" r:id="rId12"/>
    <p:sldId id="1008" r:id="rId13"/>
    <p:sldId id="1027" r:id="rId14"/>
    <p:sldId id="1028" r:id="rId15"/>
    <p:sldId id="926" r:id="rId16"/>
    <p:sldId id="1107" r:id="rId17"/>
    <p:sldId id="1118" r:id="rId18"/>
    <p:sldId id="1161" r:id="rId19"/>
    <p:sldId id="1157" r:id="rId20"/>
    <p:sldId id="1156" r:id="rId21"/>
    <p:sldId id="1088" r:id="rId22"/>
    <p:sldId id="335" r:id="rId23"/>
    <p:sldId id="1092" r:id="rId24"/>
    <p:sldId id="334" r:id="rId25"/>
    <p:sldId id="1082" r:id="rId26"/>
    <p:sldId id="325" r:id="rId27"/>
    <p:sldId id="1159" r:id="rId28"/>
    <p:sldId id="1087" r:id="rId29"/>
    <p:sldId id="327" r:id="rId30"/>
    <p:sldId id="328" r:id="rId31"/>
    <p:sldId id="1083" r:id="rId32"/>
    <p:sldId id="1084" r:id="rId33"/>
    <p:sldId id="1085" r:id="rId34"/>
    <p:sldId id="1086" r:id="rId35"/>
    <p:sldId id="1089" r:id="rId36"/>
    <p:sldId id="1090" r:id="rId37"/>
    <p:sldId id="326" r:id="rId38"/>
    <p:sldId id="1160" r:id="rId39"/>
    <p:sldId id="449" r:id="rId40"/>
    <p:sldId id="36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0642BA-C901-4A27-9D86-2C18236A1C45}">
          <p14:sldIdLst>
            <p14:sldId id="790"/>
            <p14:sldId id="792"/>
            <p14:sldId id="1068"/>
            <p14:sldId id="1010"/>
            <p14:sldId id="1008"/>
            <p14:sldId id="1027"/>
            <p14:sldId id="1028"/>
            <p14:sldId id="926"/>
            <p14:sldId id="1107"/>
            <p14:sldId id="1118"/>
            <p14:sldId id="1161"/>
            <p14:sldId id="1157"/>
            <p14:sldId id="1156"/>
            <p14:sldId id="1088"/>
            <p14:sldId id="335"/>
            <p14:sldId id="1092"/>
            <p14:sldId id="334"/>
            <p14:sldId id="1082"/>
            <p14:sldId id="325"/>
            <p14:sldId id="1159"/>
            <p14:sldId id="1087"/>
            <p14:sldId id="327"/>
            <p14:sldId id="328"/>
            <p14:sldId id="1083"/>
            <p14:sldId id="1084"/>
            <p14:sldId id="1085"/>
            <p14:sldId id="1086"/>
            <p14:sldId id="1089"/>
            <p14:sldId id="1090"/>
            <p14:sldId id="326"/>
            <p14:sldId id="1160"/>
            <p14:sldId id="449"/>
            <p14:sldId id="3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ek Seow Hiah  (NCS)" initials="QSH(" lastIdx="1" clrIdx="0">
    <p:extLst>
      <p:ext uri="{19B8F6BF-5375-455C-9EA6-DF929625EA0E}">
        <p15:presenceInfo xmlns:p15="http://schemas.microsoft.com/office/powerpoint/2012/main" userId="S::seowhiah@ncs.com.sg::5c2ecfe1-9603-4cc5-a0f6-ba85e061ba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A3D"/>
    <a:srgbClr val="FF5050"/>
    <a:srgbClr val="000066"/>
    <a:srgbClr val="0095A5"/>
    <a:srgbClr val="4FA3AA"/>
    <a:srgbClr val="81C07F"/>
    <a:srgbClr val="006772"/>
    <a:srgbClr val="000000"/>
    <a:srgbClr val="A0DF4C"/>
    <a:srgbClr val="0DC25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C5D71-4124-47A9-8E1E-898E6399870A}" v="40" dt="2019-11-06T08:54:33.483"/>
    <p1510:client id="{B0E1AC79-3AA6-49D4-9087-2F76AC8B92AE}" v="11" dt="2019-11-06T03:44:40.086"/>
    <p1510:client id="{9BAF5EAE-B9FF-4292-A81D-1EF254B14064}" v="41" dt="2019-11-06T10:03:30.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4249" autoAdjust="0"/>
  </p:normalViewPr>
  <p:slideViewPr>
    <p:cSldViewPr snapToGrid="0" snapToObjects="1">
      <p:cViewPr varScale="1">
        <p:scale>
          <a:sx n="81" d="100"/>
          <a:sy n="81" d="100"/>
        </p:scale>
        <p:origin x="96" y="90"/>
      </p:cViewPr>
      <p:guideLst/>
    </p:cSldViewPr>
  </p:slideViewPr>
  <p:notesTextViewPr>
    <p:cViewPr>
      <p:scale>
        <a:sx n="3" d="2"/>
        <a:sy n="3" d="2"/>
      </p:scale>
      <p:origin x="0" y="0"/>
    </p:cViewPr>
  </p:notesTextViewPr>
  <p:sorterViewPr>
    <p:cViewPr varScale="1">
      <p:scale>
        <a:sx n="1" d="1"/>
        <a:sy n="1" d="1"/>
      </p:scale>
      <p:origin x="0" y="-26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8CEE2-BBAD-9248-9A4B-1F1ADCEDAE8B}" type="doc">
      <dgm:prSet loTypeId="urn:microsoft.com/office/officeart/2005/8/layout/process2" loCatId="" qsTypeId="urn:microsoft.com/office/officeart/2005/8/quickstyle/simple1" qsCatId="simple" csTypeId="urn:microsoft.com/office/officeart/2005/8/colors/colorful2" csCatId="colorful" phldr="1"/>
      <dgm:spPr/>
    </dgm:pt>
    <dgm:pt modelId="{D7CFFEAC-4B4F-D843-B20B-7ED148F55B0E}">
      <dgm:prSet phldrT="[Text]" custT="1"/>
      <dgm:spPr>
        <a:xfrm>
          <a:off x="790354" y="4347"/>
          <a:ext cx="4738202" cy="602294"/>
        </a:xfrm>
        <a:prstGeom prst="roundRect">
          <a:avLst>
            <a:gd name="adj" fmla="val 10000"/>
          </a:avLst>
        </a:prstGeom>
        <a:solidFill>
          <a:srgbClr val="0095A5">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Step 1</a:t>
          </a:r>
        </a:p>
        <a:p>
          <a:pPr algn="ctr">
            <a:buNone/>
          </a:pPr>
          <a:r>
            <a:rPr lang="en-US" sz="1600" b="1" dirty="0">
              <a:solidFill>
                <a:srgbClr val="FFFFFF"/>
              </a:solidFill>
              <a:latin typeface="Arial"/>
              <a:ea typeface="+mn-ea"/>
              <a:cs typeface="+mn-cs"/>
            </a:rPr>
            <a:t>Prepare for Risk Assessment</a:t>
          </a:r>
        </a:p>
      </dgm:t>
    </dgm:pt>
    <dgm:pt modelId="{E1A5A88D-EDE2-ED43-B08C-D2BD124B8AC0}" type="parTrans" cxnId="{E061A4D7-8C01-8B40-BBEE-34CA7E95BF2C}">
      <dgm:prSet/>
      <dgm:spPr/>
      <dgm:t>
        <a:bodyPr/>
        <a:lstStyle/>
        <a:p>
          <a:pPr algn="l"/>
          <a:endParaRPr lang="en-US" sz="1600"/>
        </a:p>
      </dgm:t>
    </dgm:pt>
    <dgm:pt modelId="{BF295116-3437-3743-8C51-1A9E7A5A1715}" type="sibTrans" cxnId="{E061A4D7-8C01-8B40-BBEE-34CA7E95BF2C}">
      <dgm:prSet custT="1"/>
      <dgm:spPr>
        <a:xfrm rot="5400000">
          <a:off x="3085302" y="616529"/>
          <a:ext cx="148305" cy="177966"/>
        </a:xfrm>
        <a:prstGeom prst="rightArrow">
          <a:avLst>
            <a:gd name="adj1" fmla="val 60000"/>
            <a:gd name="adj2" fmla="val 50000"/>
          </a:avLst>
        </a:prstGeom>
        <a:solidFill>
          <a:srgbClr val="0095A5">
            <a:hueOff val="0"/>
            <a:satOff val="0"/>
            <a:lumOff val="0"/>
            <a:alphaOff val="0"/>
          </a:srgbClr>
        </a:solidFill>
        <a:ln>
          <a:noFill/>
        </a:ln>
        <a:effectLst/>
      </dgm:spPr>
      <dgm:t>
        <a:bodyPr/>
        <a:lstStyle/>
        <a:p>
          <a:pPr algn="l">
            <a:buNone/>
          </a:pPr>
          <a:endParaRPr lang="en-US" sz="1600">
            <a:solidFill>
              <a:srgbClr val="FFFFFF"/>
            </a:solidFill>
            <a:latin typeface="Arial"/>
            <a:ea typeface="+mn-ea"/>
            <a:cs typeface="+mn-cs"/>
          </a:endParaRPr>
        </a:p>
      </dgm:t>
    </dgm:pt>
    <dgm:pt modelId="{5F7E1615-1F16-A44A-8CC8-1CDDC92EA8D6}">
      <dgm:prSet phldrT="[Text]" custT="1"/>
      <dgm:spPr>
        <a:xfrm>
          <a:off x="763240" y="804383"/>
          <a:ext cx="4792430" cy="625363"/>
        </a:xfrm>
        <a:prstGeom prst="roundRect">
          <a:avLst>
            <a:gd name="adj" fmla="val 10000"/>
          </a:avLst>
        </a:prstGeom>
        <a:solidFill>
          <a:srgbClr val="0095A5">
            <a:hueOff val="-676656"/>
            <a:satOff val="-10995"/>
            <a:lumOff val="5033"/>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Step 2</a:t>
          </a:r>
        </a:p>
        <a:p>
          <a:pPr algn="ctr">
            <a:buNone/>
          </a:pPr>
          <a:r>
            <a:rPr lang="en-US" sz="1600" b="1" dirty="0">
              <a:solidFill>
                <a:srgbClr val="FFFFFF"/>
              </a:solidFill>
              <a:latin typeface="Arial"/>
              <a:ea typeface="+mn-ea"/>
              <a:cs typeface="+mn-cs"/>
            </a:rPr>
            <a:t>Conduct Risk Assessment</a:t>
          </a:r>
        </a:p>
      </dgm:t>
    </dgm:pt>
    <dgm:pt modelId="{F38A058C-33A3-E44C-9BD8-09705259C729}" type="parTrans" cxnId="{97E38885-0FCE-AD4A-91B9-C9837ED11C85}">
      <dgm:prSet/>
      <dgm:spPr/>
      <dgm:t>
        <a:bodyPr/>
        <a:lstStyle/>
        <a:p>
          <a:pPr algn="l"/>
          <a:endParaRPr lang="en-US"/>
        </a:p>
      </dgm:t>
    </dgm:pt>
    <dgm:pt modelId="{64E0652A-1AA3-8E48-AFB2-0FFBA871CE2D}" type="sibTrans" cxnId="{97E38885-0FCE-AD4A-91B9-C9837ED11C85}">
      <dgm:prSet/>
      <dgm:spPr>
        <a:xfrm rot="5400000">
          <a:off x="3085302" y="1439633"/>
          <a:ext cx="148305" cy="177966"/>
        </a:xfrm>
        <a:prstGeom prst="rightArrow">
          <a:avLst>
            <a:gd name="adj1" fmla="val 60000"/>
            <a:gd name="adj2" fmla="val 50000"/>
          </a:avLst>
        </a:prstGeom>
        <a:solidFill>
          <a:srgbClr val="0095A5">
            <a:hueOff val="-811988"/>
            <a:satOff val="-13194"/>
            <a:lumOff val="6039"/>
            <a:alphaOff val="0"/>
          </a:srgbClr>
        </a:solidFill>
        <a:ln>
          <a:noFill/>
        </a:ln>
        <a:effectLst/>
      </dgm:spPr>
      <dgm:t>
        <a:bodyPr/>
        <a:lstStyle/>
        <a:p>
          <a:pPr algn="l">
            <a:buNone/>
          </a:pPr>
          <a:endParaRPr lang="en-US">
            <a:solidFill>
              <a:srgbClr val="FFFFFF"/>
            </a:solidFill>
            <a:latin typeface="Arial"/>
            <a:ea typeface="+mn-ea"/>
            <a:cs typeface="+mn-cs"/>
          </a:endParaRPr>
        </a:p>
      </dgm:t>
    </dgm:pt>
    <dgm:pt modelId="{4B7A5875-C99B-EE47-8D51-91365F2065C2}">
      <dgm:prSet phldrT="[Text]" custT="1"/>
      <dgm:spPr>
        <a:xfrm>
          <a:off x="1219198" y="1627487"/>
          <a:ext cx="3880513" cy="395481"/>
        </a:xfrm>
        <a:prstGeom prst="roundRect">
          <a:avLst>
            <a:gd name="adj" fmla="val 10000"/>
          </a:avLst>
        </a:prstGeom>
        <a:solidFill>
          <a:srgbClr val="0095A5">
            <a:hueOff val="-1353313"/>
            <a:satOff val="-21989"/>
            <a:lumOff val="10065"/>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Identify threat sources</a:t>
          </a:r>
        </a:p>
      </dgm:t>
    </dgm:pt>
    <dgm:pt modelId="{01817C70-4FE2-EB4D-B651-A551C8ADFECD}" type="parTrans" cxnId="{BA8EC2E2-CE7E-A446-9B17-55204B19A21A}">
      <dgm:prSet/>
      <dgm:spPr/>
      <dgm:t>
        <a:bodyPr/>
        <a:lstStyle/>
        <a:p>
          <a:pPr algn="l"/>
          <a:endParaRPr lang="en-US"/>
        </a:p>
      </dgm:t>
    </dgm:pt>
    <dgm:pt modelId="{2948A980-FFDF-BF4B-A9E8-4EC4DA1ADE50}" type="sibTrans" cxnId="{BA8EC2E2-CE7E-A446-9B17-55204B19A21A}">
      <dgm:prSet/>
      <dgm:spPr>
        <a:xfrm rot="5400000">
          <a:off x="3085302" y="2032856"/>
          <a:ext cx="148305" cy="177966"/>
        </a:xfrm>
        <a:prstGeom prst="rightArrow">
          <a:avLst>
            <a:gd name="adj1" fmla="val 60000"/>
            <a:gd name="adj2" fmla="val 50000"/>
          </a:avLst>
        </a:prstGeom>
        <a:solidFill>
          <a:srgbClr val="0095A5">
            <a:hueOff val="-1623975"/>
            <a:satOff val="-26387"/>
            <a:lumOff val="12078"/>
            <a:alphaOff val="0"/>
          </a:srgbClr>
        </a:solidFill>
        <a:ln>
          <a:noFill/>
        </a:ln>
        <a:effectLst/>
      </dgm:spPr>
      <dgm:t>
        <a:bodyPr/>
        <a:lstStyle/>
        <a:p>
          <a:pPr algn="l">
            <a:buNone/>
          </a:pPr>
          <a:endParaRPr lang="en-US">
            <a:solidFill>
              <a:srgbClr val="FFFFFF"/>
            </a:solidFill>
            <a:latin typeface="Arial"/>
            <a:ea typeface="+mn-ea"/>
            <a:cs typeface="+mn-cs"/>
          </a:endParaRPr>
        </a:p>
      </dgm:t>
    </dgm:pt>
    <dgm:pt modelId="{FD071915-D9C7-C547-98D3-B78583DD7A3B}">
      <dgm:prSet phldrT="[Text]" custT="1"/>
      <dgm:spPr>
        <a:xfrm>
          <a:off x="1246906" y="2220710"/>
          <a:ext cx="3825098" cy="395481"/>
        </a:xfrm>
        <a:prstGeom prst="roundRect">
          <a:avLst>
            <a:gd name="adj" fmla="val 10000"/>
          </a:avLst>
        </a:prstGeom>
        <a:solidFill>
          <a:srgbClr val="0095A5">
            <a:hueOff val="-2029969"/>
            <a:satOff val="-32984"/>
            <a:lumOff val="15098"/>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Identify vulnerabilities</a:t>
          </a:r>
        </a:p>
      </dgm:t>
    </dgm:pt>
    <dgm:pt modelId="{7C22A404-05B4-0E4E-B1FD-DA03975A30F3}" type="parTrans" cxnId="{88D6E5A2-EDFB-844D-82C0-C2B66D2BEE46}">
      <dgm:prSet/>
      <dgm:spPr/>
      <dgm:t>
        <a:bodyPr/>
        <a:lstStyle/>
        <a:p>
          <a:pPr algn="l"/>
          <a:endParaRPr lang="en-US"/>
        </a:p>
      </dgm:t>
    </dgm:pt>
    <dgm:pt modelId="{CB47D8A6-A32D-9045-8488-6501E5F2F6C0}" type="sibTrans" cxnId="{88D6E5A2-EDFB-844D-82C0-C2B66D2BEE46}">
      <dgm:prSet/>
      <dgm:spPr>
        <a:xfrm rot="5457199">
          <a:off x="3080356" y="2626078"/>
          <a:ext cx="148326" cy="177966"/>
        </a:xfrm>
        <a:prstGeom prst="rightArrow">
          <a:avLst>
            <a:gd name="adj1" fmla="val 60000"/>
            <a:gd name="adj2" fmla="val 50000"/>
          </a:avLst>
        </a:prstGeom>
        <a:solidFill>
          <a:srgbClr val="0095A5">
            <a:hueOff val="-2435963"/>
            <a:satOff val="-39581"/>
            <a:lumOff val="18118"/>
            <a:alphaOff val="0"/>
          </a:srgbClr>
        </a:solidFill>
        <a:ln>
          <a:noFill/>
        </a:ln>
        <a:effectLst/>
      </dgm:spPr>
      <dgm:t>
        <a:bodyPr/>
        <a:lstStyle/>
        <a:p>
          <a:pPr algn="l">
            <a:buNone/>
          </a:pPr>
          <a:endParaRPr lang="en-US">
            <a:solidFill>
              <a:srgbClr val="FFFFFF"/>
            </a:solidFill>
            <a:latin typeface="Arial"/>
            <a:ea typeface="+mn-ea"/>
            <a:cs typeface="+mn-cs"/>
          </a:endParaRPr>
        </a:p>
      </dgm:t>
    </dgm:pt>
    <dgm:pt modelId="{9BB388F4-A321-0749-A4AB-5B67ACD7E250}">
      <dgm:prSet phldrT="[Text]" custT="1"/>
      <dgm:spPr>
        <a:xfrm>
          <a:off x="1227163" y="2813932"/>
          <a:ext cx="3844840" cy="395481"/>
        </a:xfrm>
        <a:prstGeom prst="roundRect">
          <a:avLst>
            <a:gd name="adj" fmla="val 10000"/>
          </a:avLst>
        </a:prstGeom>
        <a:solidFill>
          <a:srgbClr val="0095A5">
            <a:hueOff val="-2706625"/>
            <a:satOff val="-43979"/>
            <a:lumOff val="20131"/>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Determine likelihood of occurrence</a:t>
          </a:r>
        </a:p>
      </dgm:t>
    </dgm:pt>
    <dgm:pt modelId="{EF2879BE-7BFF-9348-9F27-EA2FB6C33D1D}" type="parTrans" cxnId="{7D5FAE12-D165-D740-AEDC-65CFDC1ECECA}">
      <dgm:prSet/>
      <dgm:spPr/>
      <dgm:t>
        <a:bodyPr/>
        <a:lstStyle/>
        <a:p>
          <a:pPr algn="l"/>
          <a:endParaRPr lang="en-US"/>
        </a:p>
      </dgm:t>
    </dgm:pt>
    <dgm:pt modelId="{4F40E656-1A77-3D45-906E-26ADE1E2B6D3}" type="sibTrans" cxnId="{7D5FAE12-D165-D740-AEDC-65CFDC1ECECA}">
      <dgm:prSet/>
      <dgm:spPr>
        <a:xfrm rot="5342801">
          <a:off x="3080356" y="3219301"/>
          <a:ext cx="148326" cy="177966"/>
        </a:xfrm>
        <a:prstGeom prst="rightArrow">
          <a:avLst>
            <a:gd name="adj1" fmla="val 60000"/>
            <a:gd name="adj2" fmla="val 50000"/>
          </a:avLst>
        </a:prstGeom>
        <a:solidFill>
          <a:srgbClr val="0095A5">
            <a:hueOff val="-3247950"/>
            <a:satOff val="-52774"/>
            <a:lumOff val="24157"/>
            <a:alphaOff val="0"/>
          </a:srgbClr>
        </a:solidFill>
        <a:ln>
          <a:noFill/>
        </a:ln>
        <a:effectLst/>
      </dgm:spPr>
      <dgm:t>
        <a:bodyPr/>
        <a:lstStyle/>
        <a:p>
          <a:pPr algn="l">
            <a:buNone/>
          </a:pPr>
          <a:endParaRPr lang="en-US">
            <a:solidFill>
              <a:srgbClr val="FFFFFF"/>
            </a:solidFill>
            <a:latin typeface="Arial"/>
            <a:ea typeface="+mn-ea"/>
            <a:cs typeface="+mn-cs"/>
          </a:endParaRPr>
        </a:p>
      </dgm:t>
    </dgm:pt>
    <dgm:pt modelId="{B27A6941-605F-4BFE-8A03-E4C1D6C3AB0E}">
      <dgm:prSet phldrT="[Text]" custT="1"/>
      <dgm:spPr>
        <a:xfrm>
          <a:off x="1233048" y="3407154"/>
          <a:ext cx="3852813" cy="395481"/>
        </a:xfrm>
        <a:prstGeom prst="roundRect">
          <a:avLst>
            <a:gd name="adj" fmla="val 10000"/>
          </a:avLst>
        </a:prstGeom>
        <a:solidFill>
          <a:srgbClr val="0095A5">
            <a:hueOff val="-3383281"/>
            <a:satOff val="-54973"/>
            <a:lumOff val="25163"/>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Determine magnitude of impact</a:t>
          </a:r>
        </a:p>
      </dgm:t>
    </dgm:pt>
    <dgm:pt modelId="{012D821C-9062-4E23-8F34-DB04FF40770D}" type="parTrans" cxnId="{71E9FADE-18CC-47F6-A5BA-1E6F0ED8218B}">
      <dgm:prSet/>
      <dgm:spPr/>
      <dgm:t>
        <a:bodyPr/>
        <a:lstStyle/>
        <a:p>
          <a:endParaRPr lang="en-US"/>
        </a:p>
      </dgm:t>
    </dgm:pt>
    <dgm:pt modelId="{D988FBBE-8EAB-48E1-83B8-6945F3D39A31}" type="sibTrans" cxnId="{71E9FADE-18CC-47F6-A5BA-1E6F0ED8218B}">
      <dgm:prSet/>
      <dgm:spPr>
        <a:xfrm rot="5400000">
          <a:off x="3085302" y="3812523"/>
          <a:ext cx="148305" cy="177966"/>
        </a:xfrm>
        <a:prstGeom prst="rightArrow">
          <a:avLst>
            <a:gd name="adj1" fmla="val 60000"/>
            <a:gd name="adj2" fmla="val 50000"/>
          </a:avLst>
        </a:prstGeom>
        <a:solidFill>
          <a:srgbClr val="0095A5">
            <a:hueOff val="-4059938"/>
            <a:satOff val="-65968"/>
            <a:lumOff val="30196"/>
            <a:alphaOff val="0"/>
          </a:srgbClr>
        </a:solidFill>
        <a:ln>
          <a:noFill/>
        </a:ln>
        <a:effectLst/>
      </dgm:spPr>
      <dgm:t>
        <a:bodyPr/>
        <a:lstStyle/>
        <a:p>
          <a:pPr>
            <a:buNone/>
          </a:pPr>
          <a:endParaRPr lang="en-US">
            <a:solidFill>
              <a:srgbClr val="FFFFFF"/>
            </a:solidFill>
            <a:latin typeface="Arial"/>
            <a:ea typeface="+mn-ea"/>
            <a:cs typeface="+mn-cs"/>
          </a:endParaRPr>
        </a:p>
      </dgm:t>
    </dgm:pt>
    <dgm:pt modelId="{2782B99B-B462-4509-9688-5F6F12281C39}">
      <dgm:prSet phldrT="[Text]" custT="1"/>
      <dgm:spPr>
        <a:xfrm>
          <a:off x="1233048" y="4000377"/>
          <a:ext cx="3852813" cy="395481"/>
        </a:xfrm>
        <a:prstGeom prst="roundRect">
          <a:avLst>
            <a:gd name="adj" fmla="val 10000"/>
          </a:avLst>
        </a:prstGeom>
        <a:solidFill>
          <a:srgbClr val="0095A5">
            <a:hueOff val="-4059938"/>
            <a:satOff val="-65968"/>
            <a:lumOff val="30196"/>
            <a:alphaOff val="0"/>
          </a:srgbClr>
        </a:solidFill>
        <a:ln w="12700" cap="flat" cmpd="sng" algn="ctr">
          <a:solidFill>
            <a:srgbClr val="FFFFFF">
              <a:hueOff val="0"/>
              <a:satOff val="0"/>
              <a:lumOff val="0"/>
              <a:alphaOff val="0"/>
            </a:srgbClr>
          </a:solidFill>
          <a:prstDash val="solid"/>
          <a:miter lim="800000"/>
        </a:ln>
        <a:effectLst/>
      </dgm:spPr>
      <dgm:t>
        <a:bodyPr/>
        <a:lstStyle/>
        <a:p>
          <a:pPr algn="ctr">
            <a:buNone/>
          </a:pPr>
          <a:r>
            <a:rPr lang="en-US" sz="1600" b="1" dirty="0">
              <a:solidFill>
                <a:srgbClr val="FFFFFF"/>
              </a:solidFill>
              <a:latin typeface="Arial"/>
              <a:ea typeface="+mn-ea"/>
              <a:cs typeface="+mn-cs"/>
            </a:rPr>
            <a:t>Determine risk</a:t>
          </a:r>
        </a:p>
      </dgm:t>
    </dgm:pt>
    <dgm:pt modelId="{40B34699-7918-437E-9FE1-6AA480F40EAE}" type="parTrans" cxnId="{436CD61F-F1C8-4F8A-ADC8-A5290FFA50AF}">
      <dgm:prSet/>
      <dgm:spPr/>
      <dgm:t>
        <a:bodyPr/>
        <a:lstStyle/>
        <a:p>
          <a:endParaRPr lang="en-US"/>
        </a:p>
      </dgm:t>
    </dgm:pt>
    <dgm:pt modelId="{A23581DA-62BA-4835-8C33-3233707F9CF6}" type="sibTrans" cxnId="{436CD61F-F1C8-4F8A-ADC8-A5290FFA50AF}">
      <dgm:prSet/>
      <dgm:spPr/>
      <dgm:t>
        <a:bodyPr/>
        <a:lstStyle/>
        <a:p>
          <a:endParaRPr lang="en-US"/>
        </a:p>
      </dgm:t>
    </dgm:pt>
    <dgm:pt modelId="{8295E270-CAD2-2C48-85E1-D0C7055BC13B}" type="pres">
      <dgm:prSet presAssocID="{E7B8CEE2-BBAD-9248-9A4B-1F1ADCEDAE8B}" presName="linearFlow" presStyleCnt="0">
        <dgm:presLayoutVars>
          <dgm:resizeHandles val="exact"/>
        </dgm:presLayoutVars>
      </dgm:prSet>
      <dgm:spPr/>
    </dgm:pt>
    <dgm:pt modelId="{65F8FFB4-AF69-A047-ADF1-B0A5FDAC6764}" type="pres">
      <dgm:prSet presAssocID="{D7CFFEAC-4B4F-D843-B20B-7ED148F55B0E}" presName="node" presStyleLbl="node1" presStyleIdx="0" presStyleCnt="7" custScaleX="299521" custScaleY="152294">
        <dgm:presLayoutVars>
          <dgm:bulletEnabled val="1"/>
        </dgm:presLayoutVars>
      </dgm:prSet>
      <dgm:spPr/>
    </dgm:pt>
    <dgm:pt modelId="{4087CEE1-804F-7345-AC42-29BF30C70C71}" type="pres">
      <dgm:prSet presAssocID="{BF295116-3437-3743-8C51-1A9E7A5A1715}" presName="sibTrans" presStyleLbl="sibTrans2D1" presStyleIdx="0" presStyleCnt="6"/>
      <dgm:spPr/>
    </dgm:pt>
    <dgm:pt modelId="{87A6D9B4-DAFB-6840-9C68-50618BDCF605}" type="pres">
      <dgm:prSet presAssocID="{BF295116-3437-3743-8C51-1A9E7A5A1715}" presName="connectorText" presStyleLbl="sibTrans2D1" presStyleIdx="0" presStyleCnt="6"/>
      <dgm:spPr/>
    </dgm:pt>
    <dgm:pt modelId="{805E5808-51B0-2647-98C9-E21E58EB4602}" type="pres">
      <dgm:prSet presAssocID="{5F7E1615-1F16-A44A-8CC8-1CDDC92EA8D6}" presName="node" presStyleLbl="node1" presStyleIdx="1" presStyleCnt="7" custScaleX="302949" custScaleY="158127">
        <dgm:presLayoutVars>
          <dgm:bulletEnabled val="1"/>
        </dgm:presLayoutVars>
      </dgm:prSet>
      <dgm:spPr/>
    </dgm:pt>
    <dgm:pt modelId="{4F333C17-E922-F440-9F37-1C744EB2B982}" type="pres">
      <dgm:prSet presAssocID="{64E0652A-1AA3-8E48-AFB2-0FFBA871CE2D}" presName="sibTrans" presStyleLbl="sibTrans2D1" presStyleIdx="1" presStyleCnt="6"/>
      <dgm:spPr/>
    </dgm:pt>
    <dgm:pt modelId="{3D4D9E0B-C2EC-484C-9F27-780E3E3846C0}" type="pres">
      <dgm:prSet presAssocID="{64E0652A-1AA3-8E48-AFB2-0FFBA871CE2D}" presName="connectorText" presStyleLbl="sibTrans2D1" presStyleIdx="1" presStyleCnt="6"/>
      <dgm:spPr/>
    </dgm:pt>
    <dgm:pt modelId="{73D53422-739F-4848-80CB-3F9E3DE2EBC5}" type="pres">
      <dgm:prSet presAssocID="{4B7A5875-C99B-EE47-8D51-91365F2065C2}" presName="node" presStyleLbl="node1" presStyleIdx="2" presStyleCnt="7" custScaleX="245303">
        <dgm:presLayoutVars>
          <dgm:bulletEnabled val="1"/>
        </dgm:presLayoutVars>
      </dgm:prSet>
      <dgm:spPr/>
    </dgm:pt>
    <dgm:pt modelId="{98277B51-6EC0-7E4A-AEE5-C16950AB7931}" type="pres">
      <dgm:prSet presAssocID="{2948A980-FFDF-BF4B-A9E8-4EC4DA1ADE50}" presName="sibTrans" presStyleLbl="sibTrans2D1" presStyleIdx="2" presStyleCnt="6"/>
      <dgm:spPr/>
    </dgm:pt>
    <dgm:pt modelId="{8250DE28-9BC3-7748-8AD1-A81053DCDAA7}" type="pres">
      <dgm:prSet presAssocID="{2948A980-FFDF-BF4B-A9E8-4EC4DA1ADE50}" presName="connectorText" presStyleLbl="sibTrans2D1" presStyleIdx="2" presStyleCnt="6"/>
      <dgm:spPr/>
    </dgm:pt>
    <dgm:pt modelId="{43CE1AEE-6480-574B-ABFB-8CB8EB543C14}" type="pres">
      <dgm:prSet presAssocID="{FD071915-D9C7-C547-98D3-B78583DD7A3B}" presName="node" presStyleLbl="node1" presStyleIdx="3" presStyleCnt="7" custScaleX="241800">
        <dgm:presLayoutVars>
          <dgm:bulletEnabled val="1"/>
        </dgm:presLayoutVars>
      </dgm:prSet>
      <dgm:spPr/>
    </dgm:pt>
    <dgm:pt modelId="{8C275052-F308-344C-BFF0-9B9ADC2F4DC1}" type="pres">
      <dgm:prSet presAssocID="{CB47D8A6-A32D-9045-8488-6501E5F2F6C0}" presName="sibTrans" presStyleLbl="sibTrans2D1" presStyleIdx="3" presStyleCnt="6"/>
      <dgm:spPr/>
    </dgm:pt>
    <dgm:pt modelId="{76FB9173-209E-9649-849C-73D1BE9E27FD}" type="pres">
      <dgm:prSet presAssocID="{CB47D8A6-A32D-9045-8488-6501E5F2F6C0}" presName="connectorText" presStyleLbl="sibTrans2D1" presStyleIdx="3" presStyleCnt="6"/>
      <dgm:spPr/>
    </dgm:pt>
    <dgm:pt modelId="{F10D7599-7F35-E24B-A450-9530B38F9C3F}" type="pres">
      <dgm:prSet presAssocID="{9BB388F4-A321-0749-A4AB-5B67ACD7E250}" presName="node" presStyleLbl="node1" presStyleIdx="4" presStyleCnt="7" custScaleX="243048" custLinFactNeighborX="-624">
        <dgm:presLayoutVars>
          <dgm:bulletEnabled val="1"/>
        </dgm:presLayoutVars>
      </dgm:prSet>
      <dgm:spPr/>
    </dgm:pt>
    <dgm:pt modelId="{5EC35715-C57F-495A-9ABF-B7A83BC15927}" type="pres">
      <dgm:prSet presAssocID="{4F40E656-1A77-3D45-906E-26ADE1E2B6D3}" presName="sibTrans" presStyleLbl="sibTrans2D1" presStyleIdx="4" presStyleCnt="6"/>
      <dgm:spPr/>
    </dgm:pt>
    <dgm:pt modelId="{CE8154FA-3ED7-480D-AF4C-16CB3747A52F}" type="pres">
      <dgm:prSet presAssocID="{4F40E656-1A77-3D45-906E-26ADE1E2B6D3}" presName="connectorText" presStyleLbl="sibTrans2D1" presStyleIdx="4" presStyleCnt="6"/>
      <dgm:spPr/>
    </dgm:pt>
    <dgm:pt modelId="{077275F7-619C-4B9C-988A-DFC45F92AA47}" type="pres">
      <dgm:prSet presAssocID="{B27A6941-605F-4BFE-8A03-E4C1D6C3AB0E}" presName="node" presStyleLbl="node1" presStyleIdx="5" presStyleCnt="7" custScaleX="243552">
        <dgm:presLayoutVars>
          <dgm:bulletEnabled val="1"/>
        </dgm:presLayoutVars>
      </dgm:prSet>
      <dgm:spPr/>
    </dgm:pt>
    <dgm:pt modelId="{FF610AAB-928E-425F-B9CE-4CB4632F93F6}" type="pres">
      <dgm:prSet presAssocID="{D988FBBE-8EAB-48E1-83B8-6945F3D39A31}" presName="sibTrans" presStyleLbl="sibTrans2D1" presStyleIdx="5" presStyleCnt="6"/>
      <dgm:spPr/>
    </dgm:pt>
    <dgm:pt modelId="{EF084E20-89B8-47EB-9573-88B6329735A8}" type="pres">
      <dgm:prSet presAssocID="{D988FBBE-8EAB-48E1-83B8-6945F3D39A31}" presName="connectorText" presStyleLbl="sibTrans2D1" presStyleIdx="5" presStyleCnt="6"/>
      <dgm:spPr/>
    </dgm:pt>
    <dgm:pt modelId="{AD24EF4B-F2C9-4F6C-8E1E-95C72A93427A}" type="pres">
      <dgm:prSet presAssocID="{2782B99B-B462-4509-9688-5F6F12281C39}" presName="node" presStyleLbl="node1" presStyleIdx="6" presStyleCnt="7" custScaleX="243552">
        <dgm:presLayoutVars>
          <dgm:bulletEnabled val="1"/>
        </dgm:presLayoutVars>
      </dgm:prSet>
      <dgm:spPr/>
    </dgm:pt>
  </dgm:ptLst>
  <dgm:cxnLst>
    <dgm:cxn modelId="{607D0000-C0B4-4C8E-92C4-15F9B62D67E7}" type="presOf" srcId="{4B7A5875-C99B-EE47-8D51-91365F2065C2}" destId="{73D53422-739F-4848-80CB-3F9E3DE2EBC5}" srcOrd="0" destOrd="0" presId="urn:microsoft.com/office/officeart/2005/8/layout/process2"/>
    <dgm:cxn modelId="{30D38B01-2B2A-4F89-A326-CC52F520CE51}" type="presOf" srcId="{64E0652A-1AA3-8E48-AFB2-0FFBA871CE2D}" destId="{3D4D9E0B-C2EC-484C-9F27-780E3E3846C0}" srcOrd="1" destOrd="0" presId="urn:microsoft.com/office/officeart/2005/8/layout/process2"/>
    <dgm:cxn modelId="{302A1C11-BDD7-49BD-9D24-54C155C1701D}" type="presOf" srcId="{4F40E656-1A77-3D45-906E-26ADE1E2B6D3}" destId="{5EC35715-C57F-495A-9ABF-B7A83BC15927}" srcOrd="0" destOrd="0" presId="urn:microsoft.com/office/officeart/2005/8/layout/process2"/>
    <dgm:cxn modelId="{7D5FAE12-D165-D740-AEDC-65CFDC1ECECA}" srcId="{E7B8CEE2-BBAD-9248-9A4B-1F1ADCEDAE8B}" destId="{9BB388F4-A321-0749-A4AB-5B67ACD7E250}" srcOrd="4" destOrd="0" parTransId="{EF2879BE-7BFF-9348-9F27-EA2FB6C33D1D}" sibTransId="{4F40E656-1A77-3D45-906E-26ADE1E2B6D3}"/>
    <dgm:cxn modelId="{436CD61F-F1C8-4F8A-ADC8-A5290FFA50AF}" srcId="{E7B8CEE2-BBAD-9248-9A4B-1F1ADCEDAE8B}" destId="{2782B99B-B462-4509-9688-5F6F12281C39}" srcOrd="6" destOrd="0" parTransId="{40B34699-7918-437E-9FE1-6AA480F40EAE}" sibTransId="{A23581DA-62BA-4835-8C33-3233707F9CF6}"/>
    <dgm:cxn modelId="{F174502B-C0FD-46D7-9128-0BC6E5EB2C38}" type="presOf" srcId="{64E0652A-1AA3-8E48-AFB2-0FFBA871CE2D}" destId="{4F333C17-E922-F440-9F37-1C744EB2B982}" srcOrd="0" destOrd="0" presId="urn:microsoft.com/office/officeart/2005/8/layout/process2"/>
    <dgm:cxn modelId="{5BB05D5B-3371-4716-9237-6D81F86F1D45}" type="presOf" srcId="{2782B99B-B462-4509-9688-5F6F12281C39}" destId="{AD24EF4B-F2C9-4F6C-8E1E-95C72A93427A}" srcOrd="0" destOrd="0" presId="urn:microsoft.com/office/officeart/2005/8/layout/process2"/>
    <dgm:cxn modelId="{D399F941-3361-42A9-931B-E16B2CEF590D}" type="presOf" srcId="{4F40E656-1A77-3D45-906E-26ADE1E2B6D3}" destId="{CE8154FA-3ED7-480D-AF4C-16CB3747A52F}" srcOrd="1" destOrd="0" presId="urn:microsoft.com/office/officeart/2005/8/layout/process2"/>
    <dgm:cxn modelId="{2C893F62-75B8-4234-9EF2-CF720D35CCE2}" type="presOf" srcId="{D988FBBE-8EAB-48E1-83B8-6945F3D39A31}" destId="{FF610AAB-928E-425F-B9CE-4CB4632F93F6}" srcOrd="0" destOrd="0" presId="urn:microsoft.com/office/officeart/2005/8/layout/process2"/>
    <dgm:cxn modelId="{D8E18542-FB25-444D-9F96-E2DD91F8FBE6}" type="presOf" srcId="{CB47D8A6-A32D-9045-8488-6501E5F2F6C0}" destId="{76FB9173-209E-9649-849C-73D1BE9E27FD}" srcOrd="1" destOrd="0" presId="urn:microsoft.com/office/officeart/2005/8/layout/process2"/>
    <dgm:cxn modelId="{AE2C7F6E-0AE5-424B-936B-0BD82F27C1A7}" type="presOf" srcId="{D988FBBE-8EAB-48E1-83B8-6945F3D39A31}" destId="{EF084E20-89B8-47EB-9573-88B6329735A8}" srcOrd="1" destOrd="0" presId="urn:microsoft.com/office/officeart/2005/8/layout/process2"/>
    <dgm:cxn modelId="{CA607F6E-556B-45D7-8EAF-D42ED72DC7EE}" type="presOf" srcId="{5F7E1615-1F16-A44A-8CC8-1CDDC92EA8D6}" destId="{805E5808-51B0-2647-98C9-E21E58EB4602}" srcOrd="0" destOrd="0" presId="urn:microsoft.com/office/officeart/2005/8/layout/process2"/>
    <dgm:cxn modelId="{3C9E9674-F1B8-480E-92D5-C656C683E2E9}" type="presOf" srcId="{FD071915-D9C7-C547-98D3-B78583DD7A3B}" destId="{43CE1AEE-6480-574B-ABFB-8CB8EB543C14}" srcOrd="0" destOrd="0" presId="urn:microsoft.com/office/officeart/2005/8/layout/process2"/>
    <dgm:cxn modelId="{CAC8677C-87A7-416D-BF21-D318E537F0C6}" type="presOf" srcId="{D7CFFEAC-4B4F-D843-B20B-7ED148F55B0E}" destId="{65F8FFB4-AF69-A047-ADF1-B0A5FDAC6764}" srcOrd="0" destOrd="0" presId="urn:microsoft.com/office/officeart/2005/8/layout/process2"/>
    <dgm:cxn modelId="{97E38885-0FCE-AD4A-91B9-C9837ED11C85}" srcId="{E7B8CEE2-BBAD-9248-9A4B-1F1ADCEDAE8B}" destId="{5F7E1615-1F16-A44A-8CC8-1CDDC92EA8D6}" srcOrd="1" destOrd="0" parTransId="{F38A058C-33A3-E44C-9BD8-09705259C729}" sibTransId="{64E0652A-1AA3-8E48-AFB2-0FFBA871CE2D}"/>
    <dgm:cxn modelId="{88D6E5A2-EDFB-844D-82C0-C2B66D2BEE46}" srcId="{E7B8CEE2-BBAD-9248-9A4B-1F1ADCEDAE8B}" destId="{FD071915-D9C7-C547-98D3-B78583DD7A3B}" srcOrd="3" destOrd="0" parTransId="{7C22A404-05B4-0E4E-B1FD-DA03975A30F3}" sibTransId="{CB47D8A6-A32D-9045-8488-6501E5F2F6C0}"/>
    <dgm:cxn modelId="{BE4E92B1-D146-444E-B4B2-368A3CDE9443}" type="presOf" srcId="{E7B8CEE2-BBAD-9248-9A4B-1F1ADCEDAE8B}" destId="{8295E270-CAD2-2C48-85E1-D0C7055BC13B}" srcOrd="0" destOrd="0" presId="urn:microsoft.com/office/officeart/2005/8/layout/process2"/>
    <dgm:cxn modelId="{9FC6ECBC-FFBD-4ECD-B622-E8DD0CDD3234}" type="presOf" srcId="{BF295116-3437-3743-8C51-1A9E7A5A1715}" destId="{87A6D9B4-DAFB-6840-9C68-50618BDCF605}" srcOrd="1" destOrd="0" presId="urn:microsoft.com/office/officeart/2005/8/layout/process2"/>
    <dgm:cxn modelId="{45A981BE-4BC6-4698-95B6-4E6D926475A1}" type="presOf" srcId="{B27A6941-605F-4BFE-8A03-E4C1D6C3AB0E}" destId="{077275F7-619C-4B9C-988A-DFC45F92AA47}" srcOrd="0" destOrd="0" presId="urn:microsoft.com/office/officeart/2005/8/layout/process2"/>
    <dgm:cxn modelId="{41E388C6-09AE-4311-B1D4-820B435D59AD}" type="presOf" srcId="{9BB388F4-A321-0749-A4AB-5B67ACD7E250}" destId="{F10D7599-7F35-E24B-A450-9530B38F9C3F}" srcOrd="0" destOrd="0" presId="urn:microsoft.com/office/officeart/2005/8/layout/process2"/>
    <dgm:cxn modelId="{E061A4D7-8C01-8B40-BBEE-34CA7E95BF2C}" srcId="{E7B8CEE2-BBAD-9248-9A4B-1F1ADCEDAE8B}" destId="{D7CFFEAC-4B4F-D843-B20B-7ED148F55B0E}" srcOrd="0" destOrd="0" parTransId="{E1A5A88D-EDE2-ED43-B08C-D2BD124B8AC0}" sibTransId="{BF295116-3437-3743-8C51-1A9E7A5A1715}"/>
    <dgm:cxn modelId="{71E9FADE-18CC-47F6-A5BA-1E6F0ED8218B}" srcId="{E7B8CEE2-BBAD-9248-9A4B-1F1ADCEDAE8B}" destId="{B27A6941-605F-4BFE-8A03-E4C1D6C3AB0E}" srcOrd="5" destOrd="0" parTransId="{012D821C-9062-4E23-8F34-DB04FF40770D}" sibTransId="{D988FBBE-8EAB-48E1-83B8-6945F3D39A31}"/>
    <dgm:cxn modelId="{BA8EC2E2-CE7E-A446-9B17-55204B19A21A}" srcId="{E7B8CEE2-BBAD-9248-9A4B-1F1ADCEDAE8B}" destId="{4B7A5875-C99B-EE47-8D51-91365F2065C2}" srcOrd="2" destOrd="0" parTransId="{01817C70-4FE2-EB4D-B651-A551C8ADFECD}" sibTransId="{2948A980-FFDF-BF4B-A9E8-4EC4DA1ADE50}"/>
    <dgm:cxn modelId="{53632DE7-AA7B-4CBB-A6DA-1A286AF4DB7F}" type="presOf" srcId="{CB47D8A6-A32D-9045-8488-6501E5F2F6C0}" destId="{8C275052-F308-344C-BFF0-9B9ADC2F4DC1}" srcOrd="0" destOrd="0" presId="urn:microsoft.com/office/officeart/2005/8/layout/process2"/>
    <dgm:cxn modelId="{EBABABF4-2F3C-424C-931E-B9500EED0712}" type="presOf" srcId="{2948A980-FFDF-BF4B-A9E8-4EC4DA1ADE50}" destId="{8250DE28-9BC3-7748-8AD1-A81053DCDAA7}" srcOrd="1" destOrd="0" presId="urn:microsoft.com/office/officeart/2005/8/layout/process2"/>
    <dgm:cxn modelId="{42616BFC-95E8-40B5-A828-070A1F1A5F72}" type="presOf" srcId="{BF295116-3437-3743-8C51-1A9E7A5A1715}" destId="{4087CEE1-804F-7345-AC42-29BF30C70C71}" srcOrd="0" destOrd="0" presId="urn:microsoft.com/office/officeart/2005/8/layout/process2"/>
    <dgm:cxn modelId="{A06F9CFE-39BD-4397-BC4E-DC9AFAD6F417}" type="presOf" srcId="{2948A980-FFDF-BF4B-A9E8-4EC4DA1ADE50}" destId="{98277B51-6EC0-7E4A-AEE5-C16950AB7931}" srcOrd="0" destOrd="0" presId="urn:microsoft.com/office/officeart/2005/8/layout/process2"/>
    <dgm:cxn modelId="{37321C5C-F74D-4350-A548-0BAE8687EBF1}" type="presParOf" srcId="{8295E270-CAD2-2C48-85E1-D0C7055BC13B}" destId="{65F8FFB4-AF69-A047-ADF1-B0A5FDAC6764}" srcOrd="0" destOrd="0" presId="urn:microsoft.com/office/officeart/2005/8/layout/process2"/>
    <dgm:cxn modelId="{E96DCA20-AC66-45D4-AB18-0FF6A5847786}" type="presParOf" srcId="{8295E270-CAD2-2C48-85E1-D0C7055BC13B}" destId="{4087CEE1-804F-7345-AC42-29BF30C70C71}" srcOrd="1" destOrd="0" presId="urn:microsoft.com/office/officeart/2005/8/layout/process2"/>
    <dgm:cxn modelId="{F09D6E81-7EA0-4869-AF39-844DA24D35BB}" type="presParOf" srcId="{4087CEE1-804F-7345-AC42-29BF30C70C71}" destId="{87A6D9B4-DAFB-6840-9C68-50618BDCF605}" srcOrd="0" destOrd="0" presId="urn:microsoft.com/office/officeart/2005/8/layout/process2"/>
    <dgm:cxn modelId="{C811D90F-C94D-4CCA-92A9-D780A42522FF}" type="presParOf" srcId="{8295E270-CAD2-2C48-85E1-D0C7055BC13B}" destId="{805E5808-51B0-2647-98C9-E21E58EB4602}" srcOrd="2" destOrd="0" presId="urn:microsoft.com/office/officeart/2005/8/layout/process2"/>
    <dgm:cxn modelId="{FA3A11AC-190E-41B2-995F-208ABC05FE88}" type="presParOf" srcId="{8295E270-CAD2-2C48-85E1-D0C7055BC13B}" destId="{4F333C17-E922-F440-9F37-1C744EB2B982}" srcOrd="3" destOrd="0" presId="urn:microsoft.com/office/officeart/2005/8/layout/process2"/>
    <dgm:cxn modelId="{F2118990-CE31-4066-AE21-1A5E261BDB7A}" type="presParOf" srcId="{4F333C17-E922-F440-9F37-1C744EB2B982}" destId="{3D4D9E0B-C2EC-484C-9F27-780E3E3846C0}" srcOrd="0" destOrd="0" presId="urn:microsoft.com/office/officeart/2005/8/layout/process2"/>
    <dgm:cxn modelId="{03E8D2A7-6BF6-4ADF-898A-B0A317D6C3AC}" type="presParOf" srcId="{8295E270-CAD2-2C48-85E1-D0C7055BC13B}" destId="{73D53422-739F-4848-80CB-3F9E3DE2EBC5}" srcOrd="4" destOrd="0" presId="urn:microsoft.com/office/officeart/2005/8/layout/process2"/>
    <dgm:cxn modelId="{00327A59-10B7-4C5A-8890-85C8FD3D6DB4}" type="presParOf" srcId="{8295E270-CAD2-2C48-85E1-D0C7055BC13B}" destId="{98277B51-6EC0-7E4A-AEE5-C16950AB7931}" srcOrd="5" destOrd="0" presId="urn:microsoft.com/office/officeart/2005/8/layout/process2"/>
    <dgm:cxn modelId="{33AE144E-22EB-41B9-908E-27BA25B25E05}" type="presParOf" srcId="{98277B51-6EC0-7E4A-AEE5-C16950AB7931}" destId="{8250DE28-9BC3-7748-8AD1-A81053DCDAA7}" srcOrd="0" destOrd="0" presId="urn:microsoft.com/office/officeart/2005/8/layout/process2"/>
    <dgm:cxn modelId="{367B0DD8-E97B-471A-A054-B9094AA1B8EA}" type="presParOf" srcId="{8295E270-CAD2-2C48-85E1-D0C7055BC13B}" destId="{43CE1AEE-6480-574B-ABFB-8CB8EB543C14}" srcOrd="6" destOrd="0" presId="urn:microsoft.com/office/officeart/2005/8/layout/process2"/>
    <dgm:cxn modelId="{7D85F78D-F8E4-4E2A-8744-BD096DB4596C}" type="presParOf" srcId="{8295E270-CAD2-2C48-85E1-D0C7055BC13B}" destId="{8C275052-F308-344C-BFF0-9B9ADC2F4DC1}" srcOrd="7" destOrd="0" presId="urn:microsoft.com/office/officeart/2005/8/layout/process2"/>
    <dgm:cxn modelId="{BD997BFE-0C73-41DD-A2F9-DA34638A44C6}" type="presParOf" srcId="{8C275052-F308-344C-BFF0-9B9ADC2F4DC1}" destId="{76FB9173-209E-9649-849C-73D1BE9E27FD}" srcOrd="0" destOrd="0" presId="urn:microsoft.com/office/officeart/2005/8/layout/process2"/>
    <dgm:cxn modelId="{6F373282-6B10-4540-A5E8-5C76930B5794}" type="presParOf" srcId="{8295E270-CAD2-2C48-85E1-D0C7055BC13B}" destId="{F10D7599-7F35-E24B-A450-9530B38F9C3F}" srcOrd="8" destOrd="0" presId="urn:microsoft.com/office/officeart/2005/8/layout/process2"/>
    <dgm:cxn modelId="{FD0C62F8-256F-4BDC-A6C8-FC25E5363F1C}" type="presParOf" srcId="{8295E270-CAD2-2C48-85E1-D0C7055BC13B}" destId="{5EC35715-C57F-495A-9ABF-B7A83BC15927}" srcOrd="9" destOrd="0" presId="urn:microsoft.com/office/officeart/2005/8/layout/process2"/>
    <dgm:cxn modelId="{98DB4C79-E764-4AC7-A709-E82867F4FC07}" type="presParOf" srcId="{5EC35715-C57F-495A-9ABF-B7A83BC15927}" destId="{CE8154FA-3ED7-480D-AF4C-16CB3747A52F}" srcOrd="0" destOrd="0" presId="urn:microsoft.com/office/officeart/2005/8/layout/process2"/>
    <dgm:cxn modelId="{A7BF4480-0FF3-4E5E-A8E8-F5CE512E0506}" type="presParOf" srcId="{8295E270-CAD2-2C48-85E1-D0C7055BC13B}" destId="{077275F7-619C-4B9C-988A-DFC45F92AA47}" srcOrd="10" destOrd="0" presId="urn:microsoft.com/office/officeart/2005/8/layout/process2"/>
    <dgm:cxn modelId="{097F6C61-D9DC-4C10-B415-9F3B91F95ACC}" type="presParOf" srcId="{8295E270-CAD2-2C48-85E1-D0C7055BC13B}" destId="{FF610AAB-928E-425F-B9CE-4CB4632F93F6}" srcOrd="11" destOrd="0" presId="urn:microsoft.com/office/officeart/2005/8/layout/process2"/>
    <dgm:cxn modelId="{FB62038A-1446-45A3-A4E8-1348907485F4}" type="presParOf" srcId="{FF610AAB-928E-425F-B9CE-4CB4632F93F6}" destId="{EF084E20-89B8-47EB-9573-88B6329735A8}" srcOrd="0" destOrd="0" presId="urn:microsoft.com/office/officeart/2005/8/layout/process2"/>
    <dgm:cxn modelId="{BAB1B2F0-CD8F-4AA9-B3C8-958B170BC4BB}" type="presParOf" srcId="{8295E270-CAD2-2C48-85E1-D0C7055BC13B}" destId="{AD24EF4B-F2C9-4F6C-8E1E-95C72A93427A}"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8FFB4-AF69-A047-ADF1-B0A5FDAC6764}">
      <dsp:nvSpPr>
        <dsp:cNvPr id="0" name=""/>
        <dsp:cNvSpPr/>
      </dsp:nvSpPr>
      <dsp:spPr>
        <a:xfrm>
          <a:off x="790354" y="4347"/>
          <a:ext cx="4738202" cy="602294"/>
        </a:xfrm>
        <a:prstGeom prst="roundRect">
          <a:avLst>
            <a:gd name="adj" fmla="val 10000"/>
          </a:avLst>
        </a:prstGeom>
        <a:solidFill>
          <a:srgbClr val="0095A5">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Step 1</a:t>
          </a:r>
        </a:p>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Prepare for Risk Assessment</a:t>
          </a:r>
        </a:p>
      </dsp:txBody>
      <dsp:txXfrm>
        <a:off x="807995" y="21988"/>
        <a:ext cx="4702920" cy="567012"/>
      </dsp:txXfrm>
    </dsp:sp>
    <dsp:sp modelId="{4087CEE1-804F-7345-AC42-29BF30C70C71}">
      <dsp:nvSpPr>
        <dsp:cNvPr id="0" name=""/>
        <dsp:cNvSpPr/>
      </dsp:nvSpPr>
      <dsp:spPr>
        <a:xfrm rot="5400000">
          <a:off x="3085302" y="616529"/>
          <a:ext cx="148305" cy="177966"/>
        </a:xfrm>
        <a:prstGeom prst="rightArrow">
          <a:avLst>
            <a:gd name="adj1" fmla="val 60000"/>
            <a:gd name="adj2" fmla="val 50000"/>
          </a:avLst>
        </a:prstGeom>
        <a:solidFill>
          <a:srgbClr val="0095A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kern="1200">
            <a:solidFill>
              <a:srgbClr val="FFFFFF"/>
            </a:solidFill>
            <a:latin typeface="Arial"/>
            <a:ea typeface="+mn-ea"/>
            <a:cs typeface="+mn-cs"/>
          </a:endParaRPr>
        </a:p>
      </dsp:txBody>
      <dsp:txXfrm rot="-5400000">
        <a:off x="3106065" y="631360"/>
        <a:ext cx="106780" cy="103814"/>
      </dsp:txXfrm>
    </dsp:sp>
    <dsp:sp modelId="{805E5808-51B0-2647-98C9-E21E58EB4602}">
      <dsp:nvSpPr>
        <dsp:cNvPr id="0" name=""/>
        <dsp:cNvSpPr/>
      </dsp:nvSpPr>
      <dsp:spPr>
        <a:xfrm>
          <a:off x="763240" y="804383"/>
          <a:ext cx="4792430" cy="625363"/>
        </a:xfrm>
        <a:prstGeom prst="roundRect">
          <a:avLst>
            <a:gd name="adj" fmla="val 10000"/>
          </a:avLst>
        </a:prstGeom>
        <a:solidFill>
          <a:srgbClr val="0095A5">
            <a:hueOff val="-676656"/>
            <a:satOff val="-10995"/>
            <a:lumOff val="5033"/>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Step 2</a:t>
          </a:r>
        </a:p>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Conduct Risk Assessment</a:t>
          </a:r>
        </a:p>
      </dsp:txBody>
      <dsp:txXfrm>
        <a:off x="781556" y="822699"/>
        <a:ext cx="4755798" cy="588731"/>
      </dsp:txXfrm>
    </dsp:sp>
    <dsp:sp modelId="{4F333C17-E922-F440-9F37-1C744EB2B982}">
      <dsp:nvSpPr>
        <dsp:cNvPr id="0" name=""/>
        <dsp:cNvSpPr/>
      </dsp:nvSpPr>
      <dsp:spPr>
        <a:xfrm rot="5400000">
          <a:off x="3085302" y="1439633"/>
          <a:ext cx="148305" cy="177966"/>
        </a:xfrm>
        <a:prstGeom prst="rightArrow">
          <a:avLst>
            <a:gd name="adj1" fmla="val 60000"/>
            <a:gd name="adj2" fmla="val 50000"/>
          </a:avLst>
        </a:prstGeom>
        <a:solidFill>
          <a:srgbClr val="0095A5">
            <a:hueOff val="-811988"/>
            <a:satOff val="-13194"/>
            <a:lumOff val="6039"/>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solidFill>
              <a:srgbClr val="FFFFFF"/>
            </a:solidFill>
            <a:latin typeface="Arial"/>
            <a:ea typeface="+mn-ea"/>
            <a:cs typeface="+mn-cs"/>
          </a:endParaRPr>
        </a:p>
      </dsp:txBody>
      <dsp:txXfrm rot="-5400000">
        <a:off x="3106065" y="1454464"/>
        <a:ext cx="106780" cy="103814"/>
      </dsp:txXfrm>
    </dsp:sp>
    <dsp:sp modelId="{73D53422-739F-4848-80CB-3F9E3DE2EBC5}">
      <dsp:nvSpPr>
        <dsp:cNvPr id="0" name=""/>
        <dsp:cNvSpPr/>
      </dsp:nvSpPr>
      <dsp:spPr>
        <a:xfrm>
          <a:off x="1219198" y="1627487"/>
          <a:ext cx="3880513" cy="395481"/>
        </a:xfrm>
        <a:prstGeom prst="roundRect">
          <a:avLst>
            <a:gd name="adj" fmla="val 10000"/>
          </a:avLst>
        </a:prstGeom>
        <a:solidFill>
          <a:srgbClr val="0095A5">
            <a:hueOff val="-1353313"/>
            <a:satOff val="-21989"/>
            <a:lumOff val="1006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Identify threat sources</a:t>
          </a:r>
        </a:p>
      </dsp:txBody>
      <dsp:txXfrm>
        <a:off x="1230781" y="1639070"/>
        <a:ext cx="3857347" cy="372315"/>
      </dsp:txXfrm>
    </dsp:sp>
    <dsp:sp modelId="{98277B51-6EC0-7E4A-AEE5-C16950AB7931}">
      <dsp:nvSpPr>
        <dsp:cNvPr id="0" name=""/>
        <dsp:cNvSpPr/>
      </dsp:nvSpPr>
      <dsp:spPr>
        <a:xfrm rot="5400000">
          <a:off x="3085302" y="2032856"/>
          <a:ext cx="148305" cy="177966"/>
        </a:xfrm>
        <a:prstGeom prst="rightArrow">
          <a:avLst>
            <a:gd name="adj1" fmla="val 60000"/>
            <a:gd name="adj2" fmla="val 50000"/>
          </a:avLst>
        </a:prstGeom>
        <a:solidFill>
          <a:srgbClr val="0095A5">
            <a:hueOff val="-1623975"/>
            <a:satOff val="-26387"/>
            <a:lumOff val="12078"/>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solidFill>
              <a:srgbClr val="FFFFFF"/>
            </a:solidFill>
            <a:latin typeface="Arial"/>
            <a:ea typeface="+mn-ea"/>
            <a:cs typeface="+mn-cs"/>
          </a:endParaRPr>
        </a:p>
      </dsp:txBody>
      <dsp:txXfrm rot="-5400000">
        <a:off x="3106065" y="2047687"/>
        <a:ext cx="106780" cy="103814"/>
      </dsp:txXfrm>
    </dsp:sp>
    <dsp:sp modelId="{43CE1AEE-6480-574B-ABFB-8CB8EB543C14}">
      <dsp:nvSpPr>
        <dsp:cNvPr id="0" name=""/>
        <dsp:cNvSpPr/>
      </dsp:nvSpPr>
      <dsp:spPr>
        <a:xfrm>
          <a:off x="1246906" y="2220710"/>
          <a:ext cx="3825098" cy="395481"/>
        </a:xfrm>
        <a:prstGeom prst="roundRect">
          <a:avLst>
            <a:gd name="adj" fmla="val 10000"/>
          </a:avLst>
        </a:prstGeom>
        <a:solidFill>
          <a:srgbClr val="0095A5">
            <a:hueOff val="-2029969"/>
            <a:satOff val="-32984"/>
            <a:lumOff val="15098"/>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Identify vulnerabilities</a:t>
          </a:r>
        </a:p>
      </dsp:txBody>
      <dsp:txXfrm>
        <a:off x="1258489" y="2232293"/>
        <a:ext cx="3801932" cy="372315"/>
      </dsp:txXfrm>
    </dsp:sp>
    <dsp:sp modelId="{8C275052-F308-344C-BFF0-9B9ADC2F4DC1}">
      <dsp:nvSpPr>
        <dsp:cNvPr id="0" name=""/>
        <dsp:cNvSpPr/>
      </dsp:nvSpPr>
      <dsp:spPr>
        <a:xfrm rot="5457199">
          <a:off x="3080356" y="2626078"/>
          <a:ext cx="148326" cy="177966"/>
        </a:xfrm>
        <a:prstGeom prst="rightArrow">
          <a:avLst>
            <a:gd name="adj1" fmla="val 60000"/>
            <a:gd name="adj2" fmla="val 50000"/>
          </a:avLst>
        </a:prstGeom>
        <a:solidFill>
          <a:srgbClr val="0095A5">
            <a:hueOff val="-2435963"/>
            <a:satOff val="-39581"/>
            <a:lumOff val="18118"/>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solidFill>
              <a:srgbClr val="FFFFFF"/>
            </a:solidFill>
            <a:latin typeface="Arial"/>
            <a:ea typeface="+mn-ea"/>
            <a:cs typeface="+mn-cs"/>
          </a:endParaRPr>
        </a:p>
      </dsp:txBody>
      <dsp:txXfrm rot="-5400000">
        <a:off x="3101499" y="2640901"/>
        <a:ext cx="106780" cy="103828"/>
      </dsp:txXfrm>
    </dsp:sp>
    <dsp:sp modelId="{F10D7599-7F35-E24B-A450-9530B38F9C3F}">
      <dsp:nvSpPr>
        <dsp:cNvPr id="0" name=""/>
        <dsp:cNvSpPr/>
      </dsp:nvSpPr>
      <dsp:spPr>
        <a:xfrm>
          <a:off x="1227163" y="2813932"/>
          <a:ext cx="3844840" cy="395481"/>
        </a:xfrm>
        <a:prstGeom prst="roundRect">
          <a:avLst>
            <a:gd name="adj" fmla="val 10000"/>
          </a:avLst>
        </a:prstGeom>
        <a:solidFill>
          <a:srgbClr val="0095A5">
            <a:hueOff val="-2706625"/>
            <a:satOff val="-43979"/>
            <a:lumOff val="20131"/>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Determine likelihood of occurrence</a:t>
          </a:r>
        </a:p>
      </dsp:txBody>
      <dsp:txXfrm>
        <a:off x="1238746" y="2825515"/>
        <a:ext cx="3821674" cy="372315"/>
      </dsp:txXfrm>
    </dsp:sp>
    <dsp:sp modelId="{5EC35715-C57F-495A-9ABF-B7A83BC15927}">
      <dsp:nvSpPr>
        <dsp:cNvPr id="0" name=""/>
        <dsp:cNvSpPr/>
      </dsp:nvSpPr>
      <dsp:spPr>
        <a:xfrm rot="5342801">
          <a:off x="3080356" y="3219301"/>
          <a:ext cx="148326" cy="177966"/>
        </a:xfrm>
        <a:prstGeom prst="rightArrow">
          <a:avLst>
            <a:gd name="adj1" fmla="val 60000"/>
            <a:gd name="adj2" fmla="val 50000"/>
          </a:avLst>
        </a:prstGeom>
        <a:solidFill>
          <a:srgbClr val="0095A5">
            <a:hueOff val="-3247950"/>
            <a:satOff val="-52774"/>
            <a:lumOff val="24157"/>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solidFill>
              <a:srgbClr val="FFFFFF"/>
            </a:solidFill>
            <a:latin typeface="Arial"/>
            <a:ea typeface="+mn-ea"/>
            <a:cs typeface="+mn-cs"/>
          </a:endParaRPr>
        </a:p>
      </dsp:txBody>
      <dsp:txXfrm rot="-5400000">
        <a:off x="3100759" y="3234124"/>
        <a:ext cx="106780" cy="103828"/>
      </dsp:txXfrm>
    </dsp:sp>
    <dsp:sp modelId="{077275F7-619C-4B9C-988A-DFC45F92AA47}">
      <dsp:nvSpPr>
        <dsp:cNvPr id="0" name=""/>
        <dsp:cNvSpPr/>
      </dsp:nvSpPr>
      <dsp:spPr>
        <a:xfrm>
          <a:off x="1233048" y="3407154"/>
          <a:ext cx="3852813" cy="395481"/>
        </a:xfrm>
        <a:prstGeom prst="roundRect">
          <a:avLst>
            <a:gd name="adj" fmla="val 10000"/>
          </a:avLst>
        </a:prstGeom>
        <a:solidFill>
          <a:srgbClr val="0095A5">
            <a:hueOff val="-3383281"/>
            <a:satOff val="-54973"/>
            <a:lumOff val="25163"/>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Determine magnitude of impact</a:t>
          </a:r>
        </a:p>
      </dsp:txBody>
      <dsp:txXfrm>
        <a:off x="1244631" y="3418737"/>
        <a:ext cx="3829647" cy="372315"/>
      </dsp:txXfrm>
    </dsp:sp>
    <dsp:sp modelId="{FF610AAB-928E-425F-B9CE-4CB4632F93F6}">
      <dsp:nvSpPr>
        <dsp:cNvPr id="0" name=""/>
        <dsp:cNvSpPr/>
      </dsp:nvSpPr>
      <dsp:spPr>
        <a:xfrm rot="5400000">
          <a:off x="3085302" y="3812523"/>
          <a:ext cx="148305" cy="177966"/>
        </a:xfrm>
        <a:prstGeom prst="rightArrow">
          <a:avLst>
            <a:gd name="adj1" fmla="val 60000"/>
            <a:gd name="adj2" fmla="val 50000"/>
          </a:avLst>
        </a:prstGeom>
        <a:solidFill>
          <a:srgbClr val="0095A5">
            <a:hueOff val="-4059938"/>
            <a:satOff val="-65968"/>
            <a:lumOff val="30196"/>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FFFFFF"/>
            </a:solidFill>
            <a:latin typeface="Arial"/>
            <a:ea typeface="+mn-ea"/>
            <a:cs typeface="+mn-cs"/>
          </a:endParaRPr>
        </a:p>
      </dsp:txBody>
      <dsp:txXfrm rot="-5400000">
        <a:off x="3106065" y="3827354"/>
        <a:ext cx="106780" cy="103814"/>
      </dsp:txXfrm>
    </dsp:sp>
    <dsp:sp modelId="{AD24EF4B-F2C9-4F6C-8E1E-95C72A93427A}">
      <dsp:nvSpPr>
        <dsp:cNvPr id="0" name=""/>
        <dsp:cNvSpPr/>
      </dsp:nvSpPr>
      <dsp:spPr>
        <a:xfrm>
          <a:off x="1233048" y="4000377"/>
          <a:ext cx="3852813" cy="395481"/>
        </a:xfrm>
        <a:prstGeom prst="roundRect">
          <a:avLst>
            <a:gd name="adj" fmla="val 10000"/>
          </a:avLst>
        </a:prstGeom>
        <a:solidFill>
          <a:srgbClr val="0095A5">
            <a:hueOff val="-4059938"/>
            <a:satOff val="-65968"/>
            <a:lumOff val="30196"/>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FF"/>
              </a:solidFill>
              <a:latin typeface="Arial"/>
              <a:ea typeface="+mn-ea"/>
              <a:cs typeface="+mn-cs"/>
            </a:rPr>
            <a:t>Determine risk</a:t>
          </a:r>
        </a:p>
      </dsp:txBody>
      <dsp:txXfrm>
        <a:off x="1244631" y="4011960"/>
        <a:ext cx="3829647" cy="3723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D77FE-B195-9642-85DD-816AA1B46D8C}"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F7C3D-597E-A347-B788-731EFAA400C5}" type="slidenum">
              <a:rPr lang="en-US" smtClean="0"/>
              <a:t>‹#›</a:t>
            </a:fld>
            <a:endParaRPr lang="en-US"/>
          </a:p>
        </p:txBody>
      </p:sp>
    </p:spTree>
    <p:extLst>
      <p:ext uri="{BB962C8B-B14F-4D97-AF65-F5344CB8AC3E}">
        <p14:creationId xmlns:p14="http://schemas.microsoft.com/office/powerpoint/2010/main" val="60832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7C3D-597E-A347-B788-731EFAA40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06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FDF7C3D-597E-A347-B788-731EFAA400C5}" type="slidenum">
              <a:rPr lang="en-US" smtClean="0"/>
              <a:t>2</a:t>
            </a:fld>
            <a:endParaRPr lang="en-US"/>
          </a:p>
        </p:txBody>
      </p:sp>
    </p:spTree>
    <p:extLst>
      <p:ext uri="{BB962C8B-B14F-4D97-AF65-F5344CB8AC3E}">
        <p14:creationId xmlns:p14="http://schemas.microsoft.com/office/powerpoint/2010/main" val="61677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7C3D-597E-A347-B788-731EFAA40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823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Bef>
                <a:spcPts val="1800"/>
              </a:spcBef>
              <a:buFont typeface="+mj-lt"/>
              <a:buAutoNum type="arabicPeriod"/>
            </a:pPr>
            <a:r>
              <a:rPr lang="en-US" sz="1200" dirty="0"/>
              <a:t>Use Redhat Active/Passive Clustering instead of MySQL Master/Slave Replication for Cloudera Repo</a:t>
            </a:r>
          </a:p>
          <a:p>
            <a:pPr marL="457200" indent="-457200">
              <a:spcBef>
                <a:spcPts val="1800"/>
              </a:spcBef>
              <a:buFont typeface="+mj-lt"/>
              <a:buAutoNum type="arabicPeriod"/>
            </a:pPr>
            <a:r>
              <a:rPr lang="en-US" sz="1200" dirty="0"/>
              <a:t>Use separate VM for MySQL repo instead of co-location</a:t>
            </a:r>
          </a:p>
          <a:p>
            <a:endParaRPr lang="en-US" dirty="0"/>
          </a:p>
        </p:txBody>
      </p:sp>
      <p:sp>
        <p:nvSpPr>
          <p:cNvPr id="4" name="Slide Number Placeholder 3"/>
          <p:cNvSpPr>
            <a:spLocks noGrp="1"/>
          </p:cNvSpPr>
          <p:nvPr>
            <p:ph type="sldNum" sz="quarter" idx="5"/>
          </p:nvPr>
        </p:nvSpPr>
        <p:spPr/>
        <p:txBody>
          <a:bodyPr/>
          <a:lstStyle/>
          <a:p>
            <a:fld id="{4FDF7C3D-597E-A347-B788-731EFAA400C5}" type="slidenum">
              <a:rPr lang="en-US" smtClean="0"/>
              <a:t>8</a:t>
            </a:fld>
            <a:endParaRPr lang="en-US"/>
          </a:p>
        </p:txBody>
      </p:sp>
    </p:spTree>
    <p:extLst>
      <p:ext uri="{BB962C8B-B14F-4D97-AF65-F5344CB8AC3E}">
        <p14:creationId xmlns:p14="http://schemas.microsoft.com/office/powerpoint/2010/main" val="198718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F7C3D-597E-A347-B788-731EFAA400C5}" type="slidenum">
              <a:rPr lang="en-US" smtClean="0"/>
              <a:t>9</a:t>
            </a:fld>
            <a:endParaRPr lang="en-US"/>
          </a:p>
        </p:txBody>
      </p:sp>
    </p:spTree>
    <p:extLst>
      <p:ext uri="{BB962C8B-B14F-4D97-AF65-F5344CB8AC3E}">
        <p14:creationId xmlns:p14="http://schemas.microsoft.com/office/powerpoint/2010/main" val="329700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rgbClr val="003366"/>
                </a:solidFill>
                <a:latin typeface="Arial" charset="0"/>
                <a:cs typeface="Arial" charset="0"/>
              </a:defRPr>
            </a:lvl1pPr>
            <a:lvl2pPr marL="742950" indent="-285750" eaLnBrk="0" hangingPunct="0">
              <a:defRPr sz="2000" b="1">
                <a:solidFill>
                  <a:srgbClr val="003366"/>
                </a:solidFill>
                <a:latin typeface="Arial" charset="0"/>
                <a:cs typeface="Arial" charset="0"/>
              </a:defRPr>
            </a:lvl2pPr>
            <a:lvl3pPr marL="1143000" indent="-228600" eaLnBrk="0" hangingPunct="0">
              <a:defRPr sz="2000" b="1">
                <a:solidFill>
                  <a:srgbClr val="003366"/>
                </a:solidFill>
                <a:latin typeface="Arial" charset="0"/>
                <a:cs typeface="Arial" charset="0"/>
              </a:defRPr>
            </a:lvl3pPr>
            <a:lvl4pPr marL="1600200" indent="-228600" eaLnBrk="0" hangingPunct="0">
              <a:defRPr sz="2000" b="1">
                <a:solidFill>
                  <a:srgbClr val="003366"/>
                </a:solidFill>
                <a:latin typeface="Arial" charset="0"/>
                <a:cs typeface="Arial" charset="0"/>
              </a:defRPr>
            </a:lvl4pPr>
            <a:lvl5pPr marL="2057400" indent="-228600" eaLnBrk="0" hangingPunct="0">
              <a:defRPr sz="2000" b="1">
                <a:solidFill>
                  <a:srgbClr val="003366"/>
                </a:solidFill>
                <a:latin typeface="Arial" charset="0"/>
                <a:cs typeface="Arial" charset="0"/>
              </a:defRPr>
            </a:lvl5pPr>
            <a:lvl6pPr marL="2514600" indent="-228600" algn="ctr" eaLnBrk="0" fontAlgn="base" hangingPunct="0">
              <a:lnSpc>
                <a:spcPct val="40000"/>
              </a:lnSpc>
              <a:spcBef>
                <a:spcPct val="0"/>
              </a:spcBef>
              <a:spcAft>
                <a:spcPct val="0"/>
              </a:spcAft>
              <a:buClr>
                <a:srgbClr val="FF6600"/>
              </a:buClr>
              <a:buFont typeface="Wingdings" pitchFamily="2" charset="2"/>
              <a:buChar char="§"/>
              <a:defRPr sz="2000" b="1">
                <a:solidFill>
                  <a:srgbClr val="003366"/>
                </a:solidFill>
                <a:latin typeface="Arial" charset="0"/>
                <a:cs typeface="Arial" charset="0"/>
              </a:defRPr>
            </a:lvl6pPr>
            <a:lvl7pPr marL="2971800" indent="-228600" algn="ctr" eaLnBrk="0" fontAlgn="base" hangingPunct="0">
              <a:lnSpc>
                <a:spcPct val="40000"/>
              </a:lnSpc>
              <a:spcBef>
                <a:spcPct val="0"/>
              </a:spcBef>
              <a:spcAft>
                <a:spcPct val="0"/>
              </a:spcAft>
              <a:buClr>
                <a:srgbClr val="FF6600"/>
              </a:buClr>
              <a:buFont typeface="Wingdings" pitchFamily="2" charset="2"/>
              <a:buChar char="§"/>
              <a:defRPr sz="2000" b="1">
                <a:solidFill>
                  <a:srgbClr val="003366"/>
                </a:solidFill>
                <a:latin typeface="Arial" charset="0"/>
                <a:cs typeface="Arial" charset="0"/>
              </a:defRPr>
            </a:lvl7pPr>
            <a:lvl8pPr marL="3429000" indent="-228600" algn="ctr" eaLnBrk="0" fontAlgn="base" hangingPunct="0">
              <a:lnSpc>
                <a:spcPct val="40000"/>
              </a:lnSpc>
              <a:spcBef>
                <a:spcPct val="0"/>
              </a:spcBef>
              <a:spcAft>
                <a:spcPct val="0"/>
              </a:spcAft>
              <a:buClr>
                <a:srgbClr val="FF6600"/>
              </a:buClr>
              <a:buFont typeface="Wingdings" pitchFamily="2" charset="2"/>
              <a:buChar char="§"/>
              <a:defRPr sz="2000" b="1">
                <a:solidFill>
                  <a:srgbClr val="003366"/>
                </a:solidFill>
                <a:latin typeface="Arial" charset="0"/>
                <a:cs typeface="Arial" charset="0"/>
              </a:defRPr>
            </a:lvl8pPr>
            <a:lvl9pPr marL="3886200" indent="-228600" algn="ctr" eaLnBrk="0" fontAlgn="base" hangingPunct="0">
              <a:lnSpc>
                <a:spcPct val="40000"/>
              </a:lnSpc>
              <a:spcBef>
                <a:spcPct val="0"/>
              </a:spcBef>
              <a:spcAft>
                <a:spcPct val="0"/>
              </a:spcAft>
              <a:buClr>
                <a:srgbClr val="FF6600"/>
              </a:buClr>
              <a:buFont typeface="Wingdings" pitchFamily="2" charset="2"/>
              <a:buChar char="§"/>
              <a:defRPr sz="2000" b="1">
                <a:solidFill>
                  <a:srgbClr val="003366"/>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F818A50-C105-40D8-90A1-C29573DF6EF9}" type="slidenum">
              <a:rPr kumimoji="0" lang="en-US" sz="1200" b="1" i="0" u="none" strike="noStrike" kern="1200" cap="none" spc="0" normalizeH="0" baseline="0" noProof="0">
                <a:ln>
                  <a:noFill/>
                </a:ln>
                <a:solidFill>
                  <a:srgbClr val="003366"/>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003366"/>
              </a:solidFill>
              <a:effectLst/>
              <a:uLnTx/>
              <a:uFillTx/>
              <a:latin typeface="Arial" charset="0"/>
              <a:ea typeface="+mn-ea"/>
              <a:cs typeface="Arial" charset="0"/>
            </a:endParaRPr>
          </a:p>
        </p:txBody>
      </p:sp>
      <p:sp>
        <p:nvSpPr>
          <p:cNvPr id="18435" name="Rectangle 2"/>
          <p:cNvSpPr>
            <a:spLocks noGrp="1" noRot="1" noChangeAspect="1" noChangeArrowheads="1" noTextEdit="1"/>
          </p:cNvSpPr>
          <p:nvPr>
            <p:ph type="sldImg"/>
          </p:nvPr>
        </p:nvSpPr>
        <p:spPr>
          <a:xfrm>
            <a:off x="679450" y="844550"/>
            <a:ext cx="5959475" cy="3352800"/>
          </a:xfrm>
          <a:ln/>
        </p:spPr>
      </p:sp>
      <p:sp>
        <p:nvSpPr>
          <p:cNvPr id="18436" name="Rectangle 3"/>
          <p:cNvSpPr>
            <a:spLocks noGrp="1" noChangeArrowheads="1"/>
          </p:cNvSpPr>
          <p:nvPr>
            <p:ph type="body" idx="1"/>
          </p:nvPr>
        </p:nvSpPr>
        <p:spPr>
          <a:xfrm>
            <a:off x="973766" y="4566443"/>
            <a:ext cx="5364252" cy="435147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38155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44.png"/><Relationship Id="rId4"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3663"/>
            <a:ext cx="4044711" cy="63911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NCS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1" y="0"/>
            <a:ext cx="12175957" cy="6866021"/>
          </a:xfrm>
          <a:prstGeom prst="rect">
            <a:avLst/>
          </a:prstGeom>
        </p:spPr>
      </p:pic>
      <p:sp>
        <p:nvSpPr>
          <p:cNvPr id="31" name="Title 13"/>
          <p:cNvSpPr>
            <a:spLocks noGrp="1"/>
          </p:cNvSpPr>
          <p:nvPr userDrawn="1">
            <p:ph type="title" hasCustomPrompt="1"/>
          </p:nvPr>
        </p:nvSpPr>
        <p:spPr>
          <a:xfrm>
            <a:off x="6380628" y="2541045"/>
            <a:ext cx="5277972"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32" name="Text Placeholder 2"/>
          <p:cNvSpPr>
            <a:spLocks noGrp="1"/>
          </p:cNvSpPr>
          <p:nvPr userDrawn="1">
            <p:ph type="body" sz="quarter" idx="12" hasCustomPrompt="1"/>
          </p:nvPr>
        </p:nvSpPr>
        <p:spPr>
          <a:xfrm>
            <a:off x="6393328" y="3924301"/>
            <a:ext cx="4352423"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0"/>
            <a:ext cx="9700751" cy="6858000"/>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97487" y="377825"/>
            <a:ext cx="1092799" cy="374650"/>
          </a:xfrm>
          <a:prstGeom prst="rect">
            <a:avLst/>
          </a:prstGeom>
        </p:spPr>
      </p:pic>
    </p:spTree>
    <p:extLst>
      <p:ext uri="{BB962C8B-B14F-4D97-AF65-F5344CB8AC3E}">
        <p14:creationId xmlns:p14="http://schemas.microsoft.com/office/powerpoint/2010/main" val="1161522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hape 11"/>
          <p:cNvSpPr/>
          <p:nvPr/>
        </p:nvSpPr>
        <p:spPr>
          <a:xfrm>
            <a:off x="11013168" y="6596894"/>
            <a:ext cx="763027" cy="168377"/>
          </a:xfrm>
          <a:prstGeom prst="rect">
            <a:avLst/>
          </a:prstGeom>
          <a:ln w="3175">
            <a:miter lim="400000"/>
          </a:ln>
          <a:extLst>
            <a:ext uri="{C572A759-6A51-4108-AA02-DFA0A04FC94B}">
              <ma14:wrappingTextBoxFlag xmlns:ma14="http://schemas.microsoft.com/office/mac/drawingml/2011/main" xmlns="" val="1"/>
            </a:ext>
          </a:extLst>
        </p:spPr>
        <p:txBody>
          <a:bodyPr wrap="none" lIns="19049" tIns="19049" rIns="19049" bIns="19049" anchor="ctr">
            <a:spAutoFit/>
          </a:bodyPr>
          <a:lstStyle>
            <a:lvl1pPr algn="l">
              <a:defRPr sz="1200" b="1">
                <a:solidFill>
                  <a:schemeClr val="accent1">
                    <a:hueOff val="47394"/>
                    <a:satOff val="-25753"/>
                    <a:lumOff val="-7544"/>
                  </a:schemeClr>
                </a:solidFill>
                <a:latin typeface="+mn-lt"/>
                <a:ea typeface="+mn-ea"/>
                <a:cs typeface="+mn-cs"/>
                <a:sym typeface="Helvetica"/>
                <a:hlinkClick r:id="" action="ppaction://noaction"/>
              </a:defRPr>
            </a:lvl1pPr>
          </a:lstStyle>
          <a:p>
            <a:pPr defTabSz="609585"/>
            <a:r>
              <a:rPr sz="844" dirty="0">
                <a:solidFill>
                  <a:srgbClr val="F2F2F2">
                    <a:lumMod val="75000"/>
                  </a:srgbClr>
                </a:solidFill>
              </a:rPr>
              <a:t>ADIOMA.COM</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t="6042" b="4093"/>
          <a:stretch/>
        </p:blipFill>
        <p:spPr>
          <a:xfrm>
            <a:off x="0" y="0"/>
            <a:ext cx="12209319" cy="6858000"/>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05206" y="6256646"/>
            <a:ext cx="1076842" cy="396000"/>
          </a:xfrm>
          <a:prstGeom prst="rect">
            <a:avLst/>
          </a:prstGeom>
        </p:spPr>
      </p:pic>
      <p:sp>
        <p:nvSpPr>
          <p:cNvPr id="5" name="Slide Number Placeholder 5"/>
          <p:cNvSpPr>
            <a:spLocks noGrp="1"/>
          </p:cNvSpPr>
          <p:nvPr>
            <p:ph type="sldNum" sz="quarter" idx="4"/>
          </p:nvPr>
        </p:nvSpPr>
        <p:spPr>
          <a:xfrm>
            <a:off x="5586485" y="6554186"/>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2604479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pic>
        <p:nvPicPr>
          <p:cNvPr id="7" name="Shape 765" descr="_bg-conc.jpg"/>
          <p:cNvPicPr preferRelativeResize="0"/>
          <p:nvPr userDrawn="1"/>
        </p:nvPicPr>
        <p:blipFill rotWithShape="1">
          <a:blip r:embed="rId2" cstate="email">
            <a:alphaModFix/>
            <a:extLst>
              <a:ext uri="{28A0092B-C50C-407E-A947-70E740481C1C}">
                <a14:useLocalDpi xmlns:a14="http://schemas.microsoft.com/office/drawing/2010/main"/>
              </a:ext>
            </a:extLst>
          </a:blip>
          <a:srcRect t="14444" r="-811" b="-1"/>
          <a:stretch/>
        </p:blipFill>
        <p:spPr>
          <a:xfrm>
            <a:off x="-403" y="-12221"/>
            <a:ext cx="12290779" cy="6857999"/>
          </a:xfrm>
          <a:prstGeom prst="rect">
            <a:avLst/>
          </a:prstGeom>
          <a:noFill/>
          <a:ln>
            <a:noFill/>
          </a:ln>
        </p:spPr>
      </p:pic>
      <p:sp>
        <p:nvSpPr>
          <p:cNvPr id="3" name="Date Placeholder 2"/>
          <p:cNvSpPr>
            <a:spLocks noGrp="1"/>
          </p:cNvSpPr>
          <p:nvPr>
            <p:ph type="dt" sz="half" idx="10"/>
          </p:nvPr>
        </p:nvSpPr>
        <p:spPr/>
        <p:txBody>
          <a:bodyPr/>
          <a:lstStyle>
            <a:lvl1pPr>
              <a:defRPr>
                <a:solidFill>
                  <a:schemeClr val="bg2"/>
                </a:solidFill>
              </a:defRPr>
            </a:lvl1pPr>
          </a:lstStyle>
          <a:p>
            <a:pPr>
              <a:defRPr/>
            </a:pPr>
            <a:endParaRPr lang="en-SG" dirty="0"/>
          </a:p>
        </p:txBody>
      </p:sp>
      <p:sp>
        <p:nvSpPr>
          <p:cNvPr id="4" name="Footer Placeholder 3"/>
          <p:cNvSpPr>
            <a:spLocks noGrp="1"/>
          </p:cNvSpPr>
          <p:nvPr>
            <p:ph type="ftr" sz="quarter" idx="11"/>
          </p:nvPr>
        </p:nvSpPr>
        <p:spPr>
          <a:xfrm>
            <a:off x="1627116" y="6448169"/>
            <a:ext cx="3860800" cy="365125"/>
          </a:xfrm>
          <a:prstGeom prst="rect">
            <a:avLst/>
          </a:prstGeom>
        </p:spPr>
        <p:txBody>
          <a:bodyPr/>
          <a:lstStyle>
            <a:lvl1pPr>
              <a:defRPr>
                <a:solidFill>
                  <a:schemeClr val="bg2"/>
                </a:solidFill>
              </a:defRPr>
            </a:lvl1pPr>
          </a:lstStyle>
          <a:p>
            <a:pPr>
              <a:defRPr/>
            </a:pPr>
            <a:endParaRPr lang="en-SG"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pPr>
              <a:defRPr/>
            </a:pPr>
            <a:fld id="{CB5CD8A2-17DD-477B-88E2-9F56A10AB6E6}" type="slidenum">
              <a:rPr lang="en-SG" smtClean="0"/>
              <a:pPr>
                <a:defRPr/>
              </a:pPr>
              <a:t>‹#›</a:t>
            </a:fld>
            <a:endParaRPr lang="en-SG" dirty="0"/>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t="22571" b="22525"/>
          <a:stretch/>
        </p:blipFill>
        <p:spPr>
          <a:xfrm>
            <a:off x="10841212" y="6281344"/>
            <a:ext cx="1351115" cy="524435"/>
          </a:xfrm>
          <a:prstGeom prst="rect">
            <a:avLst/>
          </a:prstGeom>
        </p:spPr>
      </p:pic>
    </p:spTree>
    <p:extLst>
      <p:ext uri="{BB962C8B-B14F-4D97-AF65-F5344CB8AC3E}">
        <p14:creationId xmlns:p14="http://schemas.microsoft.com/office/powerpoint/2010/main" val="3545984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Rectangle 2"/>
          <p:cNvSpPr/>
          <p:nvPr userDrawn="1"/>
        </p:nvSpPr>
        <p:spPr>
          <a:xfrm>
            <a:off x="0" y="-1"/>
            <a:ext cx="3758236"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3730750" y="-1"/>
            <a:ext cx="8467345" cy="6858000"/>
          </a:xfrm>
          <a:prstGeom prst="rect">
            <a:avLst/>
          </a:prstGeom>
        </p:spPr>
      </p:pic>
      <p:sp>
        <p:nvSpPr>
          <p:cNvPr id="34" name="Rectangle 33"/>
          <p:cNvSpPr/>
          <p:nvPr userDrawn="1"/>
        </p:nvSpPr>
        <p:spPr>
          <a:xfrm>
            <a:off x="4503419" y="-10371"/>
            <a:ext cx="7694675" cy="6858000"/>
          </a:xfrm>
          <a:prstGeom prst="rect">
            <a:avLst/>
          </a:prstGeom>
          <a:gradFill flip="none" rotWithShape="1">
            <a:gsLst>
              <a:gs pos="31000">
                <a:schemeClr val="bg1">
                  <a:alpha val="0"/>
                </a:schemeClr>
              </a:gs>
              <a:gs pos="75000">
                <a:schemeClr val="tx1">
                  <a:alpha val="68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3"/>
          <p:cNvSpPr>
            <a:spLocks noGrp="1"/>
          </p:cNvSpPr>
          <p:nvPr>
            <p:ph type="title" hasCustomPrompt="1"/>
          </p:nvPr>
        </p:nvSpPr>
        <p:spPr>
          <a:xfrm>
            <a:off x="6707653" y="2541045"/>
            <a:ext cx="5277972"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37" name="Text Placeholder 2"/>
          <p:cNvSpPr>
            <a:spLocks noGrp="1"/>
          </p:cNvSpPr>
          <p:nvPr>
            <p:ph type="body" sz="quarter" idx="12" hasCustomPrompt="1"/>
          </p:nvPr>
        </p:nvSpPr>
        <p:spPr>
          <a:xfrm>
            <a:off x="6720353" y="3924301"/>
            <a:ext cx="4352423"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38" name="Group 37"/>
          <p:cNvGrpSpPr/>
          <p:nvPr userDrawn="1"/>
        </p:nvGrpSpPr>
        <p:grpSpPr>
          <a:xfrm>
            <a:off x="10981336" y="282406"/>
            <a:ext cx="936459" cy="322975"/>
            <a:chOff x="4305449" y="-79513"/>
            <a:chExt cx="3035217" cy="1046814"/>
          </a:xfrm>
          <a:solidFill>
            <a:schemeClr val="bg1"/>
          </a:solidFill>
        </p:grpSpPr>
        <p:grpSp>
          <p:nvGrpSpPr>
            <p:cNvPr id="39" name="Group 38"/>
            <p:cNvGrpSpPr/>
            <p:nvPr userDrawn="1"/>
          </p:nvGrpSpPr>
          <p:grpSpPr>
            <a:xfrm>
              <a:off x="4305449" y="-79513"/>
              <a:ext cx="3035217" cy="800931"/>
              <a:chOff x="4305449" y="-79513"/>
              <a:chExt cx="3035217" cy="800931"/>
            </a:xfrm>
            <a:grpFill/>
          </p:grpSpPr>
          <p:grpSp>
            <p:nvGrpSpPr>
              <p:cNvPr id="54" name="Group 53"/>
              <p:cNvGrpSpPr/>
              <p:nvPr userDrawn="1"/>
            </p:nvGrpSpPr>
            <p:grpSpPr>
              <a:xfrm>
                <a:off x="4305449" y="-79513"/>
                <a:ext cx="3035217" cy="800931"/>
                <a:chOff x="17228" y="-4174521"/>
                <a:chExt cx="12103952" cy="3193981"/>
              </a:xfrm>
              <a:grpFill/>
            </p:grpSpPr>
            <p:sp>
              <p:nvSpPr>
                <p:cNvPr id="56" name="Freeform 55"/>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sp>
              <p:nvSpPr>
                <p:cNvPr id="57" name="Freeform 56"/>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grpSp>
          <p:sp>
            <p:nvSpPr>
              <p:cNvPr id="55" name="Freeform 54"/>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nvGrpSpPr>
            <p:cNvPr id="40" name="Group 39"/>
            <p:cNvGrpSpPr/>
            <p:nvPr userDrawn="1"/>
          </p:nvGrpSpPr>
          <p:grpSpPr>
            <a:xfrm>
              <a:off x="5297353" y="756957"/>
              <a:ext cx="2032994" cy="210344"/>
              <a:chOff x="3972780" y="-838818"/>
              <a:chExt cx="8107257" cy="838818"/>
            </a:xfrm>
            <a:grpFill/>
          </p:grpSpPr>
          <p:sp>
            <p:nvSpPr>
              <p:cNvPr id="41" name="Freeform 40"/>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2" name="Freeform 41"/>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solidFill>
                    <a:schemeClr val="tx1"/>
                  </a:solidFill>
                </a:endParaRPr>
              </a:p>
            </p:txBody>
          </p:sp>
          <p:sp>
            <p:nvSpPr>
              <p:cNvPr id="43" name="Freeform 42"/>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4" name="Freeform 43"/>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5" name="Freeform 44"/>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6" name="Freeform 45"/>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7" name="Freeform 46"/>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8" name="Freeform 47"/>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49" name="Freeform 48"/>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0" name="Freeform 49"/>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1" name="Freeform 50"/>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2" name="Freeform 51"/>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3" name="Freeform 52"/>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pic>
        <p:nvPicPr>
          <p:cNvPr id="30" name="Picture 2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2860"/>
            <a:ext cx="9070082" cy="6876288"/>
          </a:xfrm>
          <a:prstGeom prst="rect">
            <a:avLst/>
          </a:prstGeom>
        </p:spPr>
      </p:pic>
    </p:spTree>
    <p:custDataLst>
      <p:tags r:id="rId1"/>
    </p:custDataLst>
    <p:extLst>
      <p:ext uri="{BB962C8B-B14F-4D97-AF65-F5344CB8AC3E}">
        <p14:creationId xmlns:p14="http://schemas.microsoft.com/office/powerpoint/2010/main" val="2726567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lain">
    <p:bg>
      <p:bgRef idx="1001">
        <a:schemeClr val="bg1"/>
      </p:bgRef>
    </p:bg>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D9793B8-CAEB-4F2C-9E66-36E09479FA22}"/>
              </a:ext>
            </a:extLst>
          </p:cNvPr>
          <p:cNvSpPr txBox="1"/>
          <p:nvPr userDrawn="1"/>
        </p:nvSpPr>
        <p:spPr>
          <a:xfrm>
            <a:off x="305" y="6642556"/>
            <a:ext cx="12191390"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t>Copyright © 2019, NCS Pte. Ltd. All rights reserved.</a:t>
            </a:r>
            <a:endParaRPr lang="en-SG" sz="800" dirty="0"/>
          </a:p>
        </p:txBody>
      </p:sp>
      <p:grpSp>
        <p:nvGrpSpPr>
          <p:cNvPr id="6" name="Group 5">
            <a:extLst>
              <a:ext uri="{FF2B5EF4-FFF2-40B4-BE49-F238E27FC236}">
                <a16:creationId xmlns:a16="http://schemas.microsoft.com/office/drawing/2014/main" id="{840717D9-F43A-4121-9E6B-C5A9D57B9473}"/>
              </a:ext>
            </a:extLst>
          </p:cNvPr>
          <p:cNvGrpSpPr/>
          <p:nvPr userDrawn="1"/>
        </p:nvGrpSpPr>
        <p:grpSpPr>
          <a:xfrm>
            <a:off x="358139" y="6481068"/>
            <a:ext cx="936459" cy="322975"/>
            <a:chOff x="4305449" y="-79513"/>
            <a:chExt cx="3035216" cy="1046814"/>
          </a:xfrm>
        </p:grpSpPr>
        <p:grpSp>
          <p:nvGrpSpPr>
            <p:cNvPr id="7" name="Group 6">
              <a:extLst>
                <a:ext uri="{FF2B5EF4-FFF2-40B4-BE49-F238E27FC236}">
                  <a16:creationId xmlns:a16="http://schemas.microsoft.com/office/drawing/2014/main" id="{3CA895BA-9EEE-4CBF-8FD8-834B5980296C}"/>
                </a:ext>
              </a:extLst>
            </p:cNvPr>
            <p:cNvGrpSpPr/>
            <p:nvPr userDrawn="1"/>
          </p:nvGrpSpPr>
          <p:grpSpPr>
            <a:xfrm>
              <a:off x="4305449" y="-79513"/>
              <a:ext cx="3035216" cy="800931"/>
              <a:chOff x="4305449" y="-79513"/>
              <a:chExt cx="3035216" cy="800931"/>
            </a:xfrm>
            <a:solidFill>
              <a:srgbClr val="006772"/>
            </a:solidFill>
          </p:grpSpPr>
          <p:grpSp>
            <p:nvGrpSpPr>
              <p:cNvPr id="24" name="Group 23">
                <a:extLst>
                  <a:ext uri="{FF2B5EF4-FFF2-40B4-BE49-F238E27FC236}">
                    <a16:creationId xmlns:a16="http://schemas.microsoft.com/office/drawing/2014/main" id="{8D255B8B-F355-406F-8D93-C41D0C282B19}"/>
                  </a:ext>
                </a:extLst>
              </p:cNvPr>
              <p:cNvGrpSpPr/>
              <p:nvPr userDrawn="1"/>
            </p:nvGrpSpPr>
            <p:grpSpPr>
              <a:xfrm>
                <a:off x="4305449" y="-79513"/>
                <a:ext cx="3035216" cy="800931"/>
                <a:chOff x="17228" y="-4174521"/>
                <a:chExt cx="12103951" cy="3193981"/>
              </a:xfrm>
              <a:grpFill/>
            </p:grpSpPr>
            <p:sp>
              <p:nvSpPr>
                <p:cNvPr id="26" name="Freeform 21">
                  <a:extLst>
                    <a:ext uri="{FF2B5EF4-FFF2-40B4-BE49-F238E27FC236}">
                      <a16:creationId xmlns:a16="http://schemas.microsoft.com/office/drawing/2014/main" id="{B9A5C684-64D2-4CE1-AF1B-B5130F020231}"/>
                    </a:ext>
                  </a:extLst>
                </p:cNvPr>
                <p:cNvSpPr/>
                <p:nvPr userDrawn="1"/>
              </p:nvSpPr>
              <p:spPr>
                <a:xfrm>
                  <a:off x="3960794" y="-3886056"/>
                  <a:ext cx="8160385" cy="2652995"/>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sp>
              <p:nvSpPr>
                <p:cNvPr id="27" name="Freeform 22">
                  <a:extLst>
                    <a:ext uri="{FF2B5EF4-FFF2-40B4-BE49-F238E27FC236}">
                      <a16:creationId xmlns:a16="http://schemas.microsoft.com/office/drawing/2014/main" id="{79E888AA-4ABB-4FBE-A7A2-8518BA54C5A9}"/>
                    </a:ext>
                  </a:extLst>
                </p:cNvPr>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grpSp>
          <p:sp>
            <p:nvSpPr>
              <p:cNvPr id="25" name="Freeform 20">
                <a:extLst>
                  <a:ext uri="{FF2B5EF4-FFF2-40B4-BE49-F238E27FC236}">
                    <a16:creationId xmlns:a16="http://schemas.microsoft.com/office/drawing/2014/main" id="{FEC289F0-71A6-4BDD-B773-BCE8FA4F67A4}"/>
                  </a:ext>
                </a:extLst>
              </p:cNvPr>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nvGrpSpPr>
            <p:cNvPr id="8" name="Group 7">
              <a:extLst>
                <a:ext uri="{FF2B5EF4-FFF2-40B4-BE49-F238E27FC236}">
                  <a16:creationId xmlns:a16="http://schemas.microsoft.com/office/drawing/2014/main" id="{485C7D36-A135-46F5-A371-FD923AB51934}"/>
                </a:ext>
              </a:extLst>
            </p:cNvPr>
            <p:cNvGrpSpPr/>
            <p:nvPr userDrawn="1"/>
          </p:nvGrpSpPr>
          <p:grpSpPr>
            <a:xfrm>
              <a:off x="5297353" y="756957"/>
              <a:ext cx="2032994" cy="210344"/>
              <a:chOff x="3972780" y="-838818"/>
              <a:chExt cx="8107257" cy="838818"/>
            </a:xfrm>
            <a:solidFill>
              <a:srgbClr val="868686"/>
            </a:solidFill>
          </p:grpSpPr>
          <p:sp>
            <p:nvSpPr>
              <p:cNvPr id="9" name="Freeform 5">
                <a:extLst>
                  <a:ext uri="{FF2B5EF4-FFF2-40B4-BE49-F238E27FC236}">
                    <a16:creationId xmlns:a16="http://schemas.microsoft.com/office/drawing/2014/main" id="{2E12E309-F798-45B0-985E-B67206371D5E}"/>
                  </a:ext>
                </a:extLst>
              </p:cNvPr>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2" name="Freeform 6">
                <a:extLst>
                  <a:ext uri="{FF2B5EF4-FFF2-40B4-BE49-F238E27FC236}">
                    <a16:creationId xmlns:a16="http://schemas.microsoft.com/office/drawing/2014/main" id="{D9CA7211-9440-49A8-AA23-2D16DDC7C93B}"/>
                  </a:ext>
                </a:extLst>
              </p:cNvPr>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solidFill>
                    <a:schemeClr val="tx1"/>
                  </a:solidFill>
                </a:endParaRPr>
              </a:p>
            </p:txBody>
          </p:sp>
          <p:sp>
            <p:nvSpPr>
              <p:cNvPr id="13" name="Freeform 7">
                <a:extLst>
                  <a:ext uri="{FF2B5EF4-FFF2-40B4-BE49-F238E27FC236}">
                    <a16:creationId xmlns:a16="http://schemas.microsoft.com/office/drawing/2014/main" id="{C262FD1D-69C2-4F58-A9C7-BABE4D67BD0C}"/>
                  </a:ext>
                </a:extLst>
              </p:cNvPr>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4" name="Freeform 9">
                <a:extLst>
                  <a:ext uri="{FF2B5EF4-FFF2-40B4-BE49-F238E27FC236}">
                    <a16:creationId xmlns:a16="http://schemas.microsoft.com/office/drawing/2014/main" id="{BCCD1BD3-D317-4DF7-AA63-291E25D07B1C}"/>
                  </a:ext>
                </a:extLst>
              </p:cNvPr>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Freeform 10">
                <a:extLst>
                  <a:ext uri="{FF2B5EF4-FFF2-40B4-BE49-F238E27FC236}">
                    <a16:creationId xmlns:a16="http://schemas.microsoft.com/office/drawing/2014/main" id="{F85A70E2-D0A7-4687-99D0-86724DC1E775}"/>
                  </a:ext>
                </a:extLst>
              </p:cNvPr>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Freeform 11">
                <a:extLst>
                  <a:ext uri="{FF2B5EF4-FFF2-40B4-BE49-F238E27FC236}">
                    <a16:creationId xmlns:a16="http://schemas.microsoft.com/office/drawing/2014/main" id="{3C2FBB23-0786-4368-B68C-3B93E9B46B6E}"/>
                  </a:ext>
                </a:extLst>
              </p:cNvPr>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7" name="Freeform 12">
                <a:extLst>
                  <a:ext uri="{FF2B5EF4-FFF2-40B4-BE49-F238E27FC236}">
                    <a16:creationId xmlns:a16="http://schemas.microsoft.com/office/drawing/2014/main" id="{EB994DD7-793D-4578-ABCA-029AA093807D}"/>
                  </a:ext>
                </a:extLst>
              </p:cNvPr>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8" name="Freeform 13">
                <a:extLst>
                  <a:ext uri="{FF2B5EF4-FFF2-40B4-BE49-F238E27FC236}">
                    <a16:creationId xmlns:a16="http://schemas.microsoft.com/office/drawing/2014/main" id="{E741E346-7DCB-44B1-8633-E4D8C516AC26}"/>
                  </a:ext>
                </a:extLst>
              </p:cNvPr>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9" name="Freeform 14">
                <a:extLst>
                  <a:ext uri="{FF2B5EF4-FFF2-40B4-BE49-F238E27FC236}">
                    <a16:creationId xmlns:a16="http://schemas.microsoft.com/office/drawing/2014/main" id="{78967D47-B368-4F7C-9B2C-EC64C202CC5F}"/>
                  </a:ext>
                </a:extLst>
              </p:cNvPr>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20" name="Freeform 15">
                <a:extLst>
                  <a:ext uri="{FF2B5EF4-FFF2-40B4-BE49-F238E27FC236}">
                    <a16:creationId xmlns:a16="http://schemas.microsoft.com/office/drawing/2014/main" id="{9C6A325A-9449-48B8-874F-9B042AA19EE5}"/>
                  </a:ext>
                </a:extLst>
              </p:cNvPr>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21" name="Freeform 16">
                <a:extLst>
                  <a:ext uri="{FF2B5EF4-FFF2-40B4-BE49-F238E27FC236}">
                    <a16:creationId xmlns:a16="http://schemas.microsoft.com/office/drawing/2014/main" id="{4ACDB940-9579-4137-8257-E5F4BDEB3584}"/>
                  </a:ext>
                </a:extLst>
              </p:cNvPr>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22" name="Freeform 17">
                <a:extLst>
                  <a:ext uri="{FF2B5EF4-FFF2-40B4-BE49-F238E27FC236}">
                    <a16:creationId xmlns:a16="http://schemas.microsoft.com/office/drawing/2014/main" id="{926E710E-4DEC-49F4-AE89-2E975A492C40}"/>
                  </a:ext>
                </a:extLst>
              </p:cNvPr>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23" name="Freeform 18">
                <a:extLst>
                  <a:ext uri="{FF2B5EF4-FFF2-40B4-BE49-F238E27FC236}">
                    <a16:creationId xmlns:a16="http://schemas.microsoft.com/office/drawing/2014/main" id="{08D27264-8A16-4137-99CD-E5F2B2429A77}"/>
                  </a:ext>
                </a:extLst>
              </p:cNvPr>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sp>
        <p:nvSpPr>
          <p:cNvPr id="28" name="Title 2">
            <a:extLst>
              <a:ext uri="{FF2B5EF4-FFF2-40B4-BE49-F238E27FC236}">
                <a16:creationId xmlns:a16="http://schemas.microsoft.com/office/drawing/2014/main" id="{40668AD5-131E-4C4E-BB22-7CDF89ADCF86}"/>
              </a:ext>
            </a:extLst>
          </p:cNvPr>
          <p:cNvSpPr>
            <a:spLocks noGrp="1"/>
          </p:cNvSpPr>
          <p:nvPr>
            <p:ph type="title"/>
          </p:nvPr>
        </p:nvSpPr>
        <p:spPr>
          <a:xfrm>
            <a:off x="358139" y="102352"/>
            <a:ext cx="10587228" cy="813531"/>
          </a:xfrm>
          <a:prstGeom prst="rect">
            <a:avLst/>
          </a:prstGeom>
        </p:spPr>
        <p:txBody>
          <a:bodyPr anchor="ctr"/>
          <a:lstStyle>
            <a:lvl1pPr>
              <a:defRPr sz="2400" b="1">
                <a:latin typeface="+mj-lt"/>
              </a:defRPr>
            </a:lvl1pPr>
          </a:lstStyle>
          <a:p>
            <a:r>
              <a:rPr lang="en-US" dirty="0"/>
              <a:t>Click to edit Master title style</a:t>
            </a:r>
            <a:endParaRPr lang="en-SG" dirty="0"/>
          </a:p>
        </p:txBody>
      </p:sp>
      <p:sp>
        <p:nvSpPr>
          <p:cNvPr id="29" name="Slide Number Placeholder 5">
            <a:extLst>
              <a:ext uri="{FF2B5EF4-FFF2-40B4-BE49-F238E27FC236}">
                <a16:creationId xmlns:a16="http://schemas.microsoft.com/office/drawing/2014/main" id="{E858B408-9FAA-4660-B506-B41E05C91742}"/>
              </a:ext>
            </a:extLst>
          </p:cNvPr>
          <p:cNvSpPr txBox="1">
            <a:spLocks/>
          </p:cNvSpPr>
          <p:nvPr userDrawn="1"/>
        </p:nvSpPr>
        <p:spPr>
          <a:xfrm>
            <a:off x="11546045" y="6535684"/>
            <a:ext cx="674547" cy="280251"/>
          </a:xfrm>
          <a:prstGeom prst="rect">
            <a:avLst/>
          </a:prstGeom>
        </p:spPr>
        <p:txBody>
          <a:bodyPr lIns="91440" tIns="45720" rIns="91440" bIns="45720"/>
          <a:lstStyle>
            <a:defPPr>
              <a:defRPr lang="en-US"/>
            </a:defPPr>
            <a:lvl1pPr marL="0" algn="r" defTabSz="342900" rtl="0" eaLnBrk="1" latinLnBrk="0" hangingPunct="1">
              <a:defRPr sz="900" kern="1200">
                <a:solidFill>
                  <a:schemeClr val="bg1"/>
                </a:solidFill>
                <a:latin typeface="MS Reference Sans Serif" panose="020B0604030504040204" pitchFamily="34" charset="0"/>
                <a:ea typeface="+mn-ea"/>
                <a:cs typeface="Arial" pitchFamily="34" charset="0"/>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pPr algn="ctr">
              <a:defRPr/>
            </a:pPr>
            <a:r>
              <a:rPr lang="en-SG" sz="1000" dirty="0">
                <a:solidFill>
                  <a:schemeClr val="accent6"/>
                </a:solidFill>
                <a:latin typeface="Calibri" panose="020F0502020204030204" pitchFamily="34" charset="0"/>
                <a:cs typeface="Calibri" panose="020F0502020204030204" pitchFamily="34" charset="0"/>
              </a:rPr>
              <a:t>Page </a:t>
            </a:r>
            <a:fld id="{0500D165-1E99-43B3-AE6A-A838DB078412}" type="slidenum">
              <a:rPr lang="en-SG" sz="1000" smtClean="0">
                <a:solidFill>
                  <a:schemeClr val="accent6"/>
                </a:solidFill>
                <a:latin typeface="Calibri" panose="020F0502020204030204" pitchFamily="34" charset="0"/>
                <a:cs typeface="Calibri" panose="020F0502020204030204" pitchFamily="34" charset="0"/>
              </a:rPr>
              <a:pPr algn="ctr">
                <a:defRPr/>
              </a:pPr>
              <a:t>‹#›</a:t>
            </a:fld>
            <a:endParaRPr lang="en-SG" sz="1067"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3566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lide Agenda Standard ">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3" name="TextBox 2"/>
          <p:cNvSpPr txBox="1"/>
          <p:nvPr userDrawn="1"/>
        </p:nvSpPr>
        <p:spPr>
          <a:xfrm>
            <a:off x="238540" y="6461419"/>
            <a:ext cx="1431235" cy="307777"/>
          </a:xfrm>
          <a:prstGeom prst="rect">
            <a:avLst/>
          </a:prstGeom>
          <a:noFill/>
        </p:spPr>
        <p:txBody>
          <a:bodyPr wrap="square" rtlCol="0">
            <a:spAutoFit/>
          </a:bodyPr>
          <a:lstStyle/>
          <a:p>
            <a:pPr algn="ctr"/>
            <a:r>
              <a:rPr lang="en-US" sz="1400" b="0" dirty="0"/>
              <a:t>Confidential</a:t>
            </a:r>
          </a:p>
        </p:txBody>
      </p:sp>
    </p:spTree>
    <p:extLst>
      <p:ext uri="{BB962C8B-B14F-4D97-AF65-F5344CB8AC3E}">
        <p14:creationId xmlns:p14="http://schemas.microsoft.com/office/powerpoint/2010/main" val="3671551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chemeClr val="tx1"/>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4044711" cy="6400799"/>
          </a:xfrm>
          <a:prstGeom prst="rect">
            <a:avLst/>
          </a:prstGeom>
        </p:spPr>
      </p:pic>
    </p:spTree>
    <p:extLst>
      <p:ext uri="{BB962C8B-B14F-4D97-AF65-F5344CB8AC3E}">
        <p14:creationId xmlns:p14="http://schemas.microsoft.com/office/powerpoint/2010/main" val="395940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914147"/>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205" y="562795"/>
            <a:ext cx="2926411" cy="5935128"/>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97487" y="377825"/>
            <a:ext cx="1092799" cy="3746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headlines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3510958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r>
              <a:rPr lang="en-SG" dirty="0"/>
              <a:t>Click to insert background picture</a:t>
            </a:r>
          </a:p>
          <a:p>
            <a:endParaRPr lang="en-US" dirty="0"/>
          </a:p>
        </p:txBody>
      </p:sp>
    </p:spTree>
    <p:extLst>
      <p:ext uri="{BB962C8B-B14F-4D97-AF65-F5344CB8AC3E}">
        <p14:creationId xmlns:p14="http://schemas.microsoft.com/office/powerpoint/2010/main" val="1606480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Tree>
    <p:extLst>
      <p:ext uri="{BB962C8B-B14F-4D97-AF65-F5344CB8AC3E}">
        <p14:creationId xmlns:p14="http://schemas.microsoft.com/office/powerpoint/2010/main" val="311392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959350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3084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text with graph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1883570"/>
            <a:ext cx="4189417" cy="497443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1547745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text with image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0"/>
            <a:ext cx="4189417" cy="685800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8421272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204160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579349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84123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Divider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7226"/>
            <a:ext cx="12192000" cy="6865225"/>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205" y="562795"/>
            <a:ext cx="2926411" cy="5935128"/>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97487" y="377825"/>
            <a:ext cx="1092799" cy="374650"/>
          </a:xfrm>
          <a:prstGeom prst="rect">
            <a:avLst/>
          </a:prstGeom>
        </p:spPr>
      </p:pic>
    </p:spTree>
    <p:extLst>
      <p:ext uri="{BB962C8B-B14F-4D97-AF65-F5344CB8AC3E}">
        <p14:creationId xmlns:p14="http://schemas.microsoft.com/office/powerpoint/2010/main" val="2170129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sation char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181766" cy="752475"/>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err="1"/>
              <a:t>Organisation</a:t>
            </a:r>
            <a:r>
              <a:rPr lang="en-US" dirty="0"/>
              <a:t> Chart</a:t>
            </a:r>
          </a:p>
        </p:txBody>
      </p:sp>
      <p:cxnSp>
        <p:nvCxnSpPr>
          <p:cNvPr id="11" name="Straight Connector 10"/>
          <p:cNvCxnSpPr/>
          <p:nvPr userDrawn="1"/>
        </p:nvCxnSpPr>
        <p:spPr>
          <a:xfrm>
            <a:off x="838200" y="2868676"/>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0" hasCustomPrompt="1"/>
          </p:nvPr>
        </p:nvSpPr>
        <p:spPr>
          <a:xfrm>
            <a:off x="5379876" y="2324561"/>
            <a:ext cx="1422400" cy="290115"/>
          </a:xfrm>
          <a:prstGeom prst="rect">
            <a:avLst/>
          </a:prstGeom>
        </p:spPr>
        <p:txBody>
          <a:bodyPr/>
          <a:lstStyle>
            <a:lvl1pPr marL="0" indent="0" algn="ctr">
              <a:lnSpc>
                <a:spcPct val="100000"/>
              </a:lnSpc>
              <a:spcBef>
                <a:spcPts val="400"/>
              </a:spcBef>
              <a:buNone/>
              <a:defRPr sz="1400" b="1" i="0">
                <a:solidFill>
                  <a:schemeClr val="tx1">
                    <a:lumMod val="50000"/>
                    <a:lumOff val="50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4" name="Subtitle 2"/>
          <p:cNvSpPr txBox="1">
            <a:spLocks/>
          </p:cNvSpPr>
          <p:nvPr userDrawn="1"/>
        </p:nvSpPr>
        <p:spPr>
          <a:xfrm>
            <a:off x="5379876" y="2591261"/>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cxnSp>
        <p:nvCxnSpPr>
          <p:cNvPr id="64" name="Straight Connector 63"/>
          <p:cNvCxnSpPr/>
          <p:nvPr userDrawn="1"/>
        </p:nvCxnSpPr>
        <p:spPr>
          <a:xfrm>
            <a:off x="838200" y="4748276"/>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Picture Placeholder 83"/>
          <p:cNvSpPr>
            <a:spLocks noGrp="1"/>
          </p:cNvSpPr>
          <p:nvPr>
            <p:ph type="pic" sz="quarter" idx="24"/>
          </p:nvPr>
        </p:nvSpPr>
        <p:spPr>
          <a:xfrm>
            <a:off x="5608642" y="1332704"/>
            <a:ext cx="964868" cy="964869"/>
          </a:xfrm>
          <a:prstGeom prst="ellipse">
            <a:avLst/>
          </a:prstGeom>
        </p:spPr>
        <p:txBody>
          <a:bodyPr/>
          <a:lstStyle>
            <a:lvl1pPr>
              <a:defRPr sz="1000"/>
            </a:lvl1pPr>
          </a:lstStyle>
          <a:p>
            <a:endParaRPr lang="en-US" dirty="0"/>
          </a:p>
        </p:txBody>
      </p:sp>
      <p:sp>
        <p:nvSpPr>
          <p:cNvPr id="88" name="Subtitle 2"/>
          <p:cNvSpPr txBox="1">
            <a:spLocks/>
          </p:cNvSpPr>
          <p:nvPr userDrawn="1"/>
        </p:nvSpPr>
        <p:spPr>
          <a:xfrm>
            <a:off x="1047750" y="40259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89" name="Subtitle 2"/>
          <p:cNvSpPr txBox="1">
            <a:spLocks/>
          </p:cNvSpPr>
          <p:nvPr userDrawn="1"/>
        </p:nvSpPr>
        <p:spPr>
          <a:xfrm>
            <a:off x="1047750" y="42926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0" name="Picture Placeholder 83"/>
          <p:cNvSpPr>
            <a:spLocks noGrp="1"/>
          </p:cNvSpPr>
          <p:nvPr>
            <p:ph type="pic" sz="quarter" idx="25"/>
          </p:nvPr>
        </p:nvSpPr>
        <p:spPr>
          <a:xfrm>
            <a:off x="1276516" y="3034141"/>
            <a:ext cx="964868" cy="964869"/>
          </a:xfrm>
          <a:prstGeom prst="ellipse">
            <a:avLst/>
          </a:prstGeom>
        </p:spPr>
        <p:txBody>
          <a:bodyPr/>
          <a:lstStyle>
            <a:lvl1pPr>
              <a:defRPr sz="1000"/>
            </a:lvl1pPr>
          </a:lstStyle>
          <a:p>
            <a:endParaRPr lang="en-US" dirty="0"/>
          </a:p>
        </p:txBody>
      </p:sp>
      <p:sp>
        <p:nvSpPr>
          <p:cNvPr id="91" name="Subtitle 2"/>
          <p:cNvSpPr txBox="1">
            <a:spLocks/>
          </p:cNvSpPr>
          <p:nvPr userDrawn="1"/>
        </p:nvSpPr>
        <p:spPr>
          <a:xfrm>
            <a:off x="2800350" y="40259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2" name="Subtitle 2"/>
          <p:cNvSpPr txBox="1">
            <a:spLocks/>
          </p:cNvSpPr>
          <p:nvPr userDrawn="1"/>
        </p:nvSpPr>
        <p:spPr>
          <a:xfrm>
            <a:off x="2800350" y="42926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3" name="Picture Placeholder 83"/>
          <p:cNvSpPr>
            <a:spLocks noGrp="1"/>
          </p:cNvSpPr>
          <p:nvPr>
            <p:ph type="pic" sz="quarter" idx="26"/>
          </p:nvPr>
        </p:nvSpPr>
        <p:spPr>
          <a:xfrm>
            <a:off x="3029116" y="3034141"/>
            <a:ext cx="964868" cy="964869"/>
          </a:xfrm>
          <a:prstGeom prst="ellipse">
            <a:avLst/>
          </a:prstGeom>
        </p:spPr>
        <p:txBody>
          <a:bodyPr/>
          <a:lstStyle>
            <a:lvl1pPr>
              <a:defRPr sz="1000"/>
            </a:lvl1pPr>
          </a:lstStyle>
          <a:p>
            <a:endParaRPr lang="en-US" dirty="0"/>
          </a:p>
        </p:txBody>
      </p:sp>
      <p:sp>
        <p:nvSpPr>
          <p:cNvPr id="94" name="Subtitle 2"/>
          <p:cNvSpPr txBox="1">
            <a:spLocks/>
          </p:cNvSpPr>
          <p:nvPr userDrawn="1"/>
        </p:nvSpPr>
        <p:spPr>
          <a:xfrm>
            <a:off x="4597566" y="40259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5" name="Subtitle 2"/>
          <p:cNvSpPr txBox="1">
            <a:spLocks/>
          </p:cNvSpPr>
          <p:nvPr userDrawn="1"/>
        </p:nvSpPr>
        <p:spPr>
          <a:xfrm>
            <a:off x="4597566" y="42926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6" name="Picture Placeholder 83"/>
          <p:cNvSpPr>
            <a:spLocks noGrp="1"/>
          </p:cNvSpPr>
          <p:nvPr>
            <p:ph type="pic" sz="quarter" idx="27"/>
          </p:nvPr>
        </p:nvSpPr>
        <p:spPr>
          <a:xfrm>
            <a:off x="4826332" y="3034141"/>
            <a:ext cx="964868" cy="964869"/>
          </a:xfrm>
          <a:prstGeom prst="ellipse">
            <a:avLst/>
          </a:prstGeom>
        </p:spPr>
        <p:txBody>
          <a:bodyPr/>
          <a:lstStyle>
            <a:lvl1pPr>
              <a:defRPr sz="1000"/>
            </a:lvl1pPr>
          </a:lstStyle>
          <a:p>
            <a:endParaRPr lang="en-US" dirty="0"/>
          </a:p>
        </p:txBody>
      </p:sp>
      <p:sp>
        <p:nvSpPr>
          <p:cNvPr id="97" name="Subtitle 2"/>
          <p:cNvSpPr txBox="1">
            <a:spLocks/>
          </p:cNvSpPr>
          <p:nvPr userDrawn="1"/>
        </p:nvSpPr>
        <p:spPr>
          <a:xfrm>
            <a:off x="6344744" y="40259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8" name="Subtitle 2"/>
          <p:cNvSpPr txBox="1">
            <a:spLocks/>
          </p:cNvSpPr>
          <p:nvPr userDrawn="1"/>
        </p:nvSpPr>
        <p:spPr>
          <a:xfrm>
            <a:off x="6344744" y="42926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9" name="Picture Placeholder 83"/>
          <p:cNvSpPr>
            <a:spLocks noGrp="1"/>
          </p:cNvSpPr>
          <p:nvPr>
            <p:ph type="pic" sz="quarter" idx="28"/>
          </p:nvPr>
        </p:nvSpPr>
        <p:spPr>
          <a:xfrm>
            <a:off x="6573510" y="3034141"/>
            <a:ext cx="964868" cy="964869"/>
          </a:xfrm>
          <a:prstGeom prst="ellipse">
            <a:avLst/>
          </a:prstGeom>
        </p:spPr>
        <p:txBody>
          <a:bodyPr/>
          <a:lstStyle>
            <a:lvl1pPr>
              <a:defRPr sz="1000"/>
            </a:lvl1pPr>
          </a:lstStyle>
          <a:p>
            <a:endParaRPr lang="en-US" dirty="0"/>
          </a:p>
        </p:txBody>
      </p:sp>
      <p:sp>
        <p:nvSpPr>
          <p:cNvPr id="100" name="Subtitle 2"/>
          <p:cNvSpPr txBox="1">
            <a:spLocks/>
          </p:cNvSpPr>
          <p:nvPr userDrawn="1"/>
        </p:nvSpPr>
        <p:spPr>
          <a:xfrm>
            <a:off x="8047132" y="40259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1" name="Subtitle 2"/>
          <p:cNvSpPr txBox="1">
            <a:spLocks/>
          </p:cNvSpPr>
          <p:nvPr userDrawn="1"/>
        </p:nvSpPr>
        <p:spPr>
          <a:xfrm>
            <a:off x="8047132" y="42926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2" name="Picture Placeholder 83"/>
          <p:cNvSpPr>
            <a:spLocks noGrp="1"/>
          </p:cNvSpPr>
          <p:nvPr>
            <p:ph type="pic" sz="quarter" idx="29"/>
          </p:nvPr>
        </p:nvSpPr>
        <p:spPr>
          <a:xfrm>
            <a:off x="8275898" y="3034141"/>
            <a:ext cx="964868" cy="964869"/>
          </a:xfrm>
          <a:prstGeom prst="ellipse">
            <a:avLst/>
          </a:prstGeom>
        </p:spPr>
        <p:txBody>
          <a:bodyPr/>
          <a:lstStyle>
            <a:lvl1pPr>
              <a:defRPr sz="1000"/>
            </a:lvl1pPr>
          </a:lstStyle>
          <a:p>
            <a:endParaRPr lang="en-US" dirty="0"/>
          </a:p>
        </p:txBody>
      </p:sp>
      <p:sp>
        <p:nvSpPr>
          <p:cNvPr id="103" name="Subtitle 2"/>
          <p:cNvSpPr txBox="1">
            <a:spLocks/>
          </p:cNvSpPr>
          <p:nvPr userDrawn="1"/>
        </p:nvSpPr>
        <p:spPr>
          <a:xfrm>
            <a:off x="9886087" y="40259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4" name="Subtitle 2"/>
          <p:cNvSpPr txBox="1">
            <a:spLocks/>
          </p:cNvSpPr>
          <p:nvPr userDrawn="1"/>
        </p:nvSpPr>
        <p:spPr>
          <a:xfrm>
            <a:off x="9886087" y="429269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5" name="Picture Placeholder 83"/>
          <p:cNvSpPr>
            <a:spLocks noGrp="1"/>
          </p:cNvSpPr>
          <p:nvPr>
            <p:ph type="pic" sz="quarter" idx="30"/>
          </p:nvPr>
        </p:nvSpPr>
        <p:spPr>
          <a:xfrm>
            <a:off x="10114853" y="3034141"/>
            <a:ext cx="964868" cy="964869"/>
          </a:xfrm>
          <a:prstGeom prst="ellipse">
            <a:avLst/>
          </a:prstGeom>
        </p:spPr>
        <p:txBody>
          <a:bodyPr/>
          <a:lstStyle>
            <a:lvl1pPr>
              <a:defRPr sz="1000"/>
            </a:lvl1pPr>
          </a:lstStyle>
          <a:p>
            <a:endParaRPr lang="en-US" dirty="0"/>
          </a:p>
        </p:txBody>
      </p:sp>
      <p:sp>
        <p:nvSpPr>
          <p:cNvPr id="106" name="Subtitle 2"/>
          <p:cNvSpPr txBox="1">
            <a:spLocks/>
          </p:cNvSpPr>
          <p:nvPr userDrawn="1"/>
        </p:nvSpPr>
        <p:spPr>
          <a:xfrm>
            <a:off x="1047750" y="59525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7" name="Subtitle 2"/>
          <p:cNvSpPr txBox="1">
            <a:spLocks/>
          </p:cNvSpPr>
          <p:nvPr userDrawn="1"/>
        </p:nvSpPr>
        <p:spPr>
          <a:xfrm>
            <a:off x="1047750" y="62192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8" name="Picture Placeholder 83"/>
          <p:cNvSpPr>
            <a:spLocks noGrp="1"/>
          </p:cNvSpPr>
          <p:nvPr>
            <p:ph type="pic" sz="quarter" idx="31"/>
          </p:nvPr>
        </p:nvSpPr>
        <p:spPr>
          <a:xfrm>
            <a:off x="1276516" y="4960742"/>
            <a:ext cx="964868" cy="964869"/>
          </a:xfrm>
          <a:prstGeom prst="ellipse">
            <a:avLst/>
          </a:prstGeom>
        </p:spPr>
        <p:txBody>
          <a:bodyPr/>
          <a:lstStyle>
            <a:lvl1pPr>
              <a:defRPr sz="1000"/>
            </a:lvl1pPr>
          </a:lstStyle>
          <a:p>
            <a:endParaRPr lang="en-US" dirty="0"/>
          </a:p>
        </p:txBody>
      </p:sp>
      <p:sp>
        <p:nvSpPr>
          <p:cNvPr id="109" name="Subtitle 2"/>
          <p:cNvSpPr txBox="1">
            <a:spLocks/>
          </p:cNvSpPr>
          <p:nvPr userDrawn="1"/>
        </p:nvSpPr>
        <p:spPr>
          <a:xfrm>
            <a:off x="2800350" y="59525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0" name="Subtitle 2"/>
          <p:cNvSpPr txBox="1">
            <a:spLocks/>
          </p:cNvSpPr>
          <p:nvPr userDrawn="1"/>
        </p:nvSpPr>
        <p:spPr>
          <a:xfrm>
            <a:off x="2800350" y="62192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1" name="Picture Placeholder 83"/>
          <p:cNvSpPr>
            <a:spLocks noGrp="1"/>
          </p:cNvSpPr>
          <p:nvPr>
            <p:ph type="pic" sz="quarter" idx="32"/>
          </p:nvPr>
        </p:nvSpPr>
        <p:spPr>
          <a:xfrm>
            <a:off x="3029116" y="4960742"/>
            <a:ext cx="964868" cy="964869"/>
          </a:xfrm>
          <a:prstGeom prst="ellipse">
            <a:avLst/>
          </a:prstGeom>
        </p:spPr>
        <p:txBody>
          <a:bodyPr/>
          <a:lstStyle>
            <a:lvl1pPr>
              <a:defRPr sz="1000"/>
            </a:lvl1pPr>
          </a:lstStyle>
          <a:p>
            <a:endParaRPr lang="en-US" dirty="0"/>
          </a:p>
        </p:txBody>
      </p:sp>
      <p:sp>
        <p:nvSpPr>
          <p:cNvPr id="112" name="Subtitle 2"/>
          <p:cNvSpPr txBox="1">
            <a:spLocks/>
          </p:cNvSpPr>
          <p:nvPr userDrawn="1"/>
        </p:nvSpPr>
        <p:spPr>
          <a:xfrm>
            <a:off x="4597566" y="59525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3" name="Subtitle 2"/>
          <p:cNvSpPr txBox="1">
            <a:spLocks/>
          </p:cNvSpPr>
          <p:nvPr userDrawn="1"/>
        </p:nvSpPr>
        <p:spPr>
          <a:xfrm>
            <a:off x="4597566" y="62192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4" name="Picture Placeholder 83"/>
          <p:cNvSpPr>
            <a:spLocks noGrp="1"/>
          </p:cNvSpPr>
          <p:nvPr>
            <p:ph type="pic" sz="quarter" idx="33"/>
          </p:nvPr>
        </p:nvSpPr>
        <p:spPr>
          <a:xfrm>
            <a:off x="4826332" y="4960742"/>
            <a:ext cx="964868" cy="964869"/>
          </a:xfrm>
          <a:prstGeom prst="ellipse">
            <a:avLst/>
          </a:prstGeom>
        </p:spPr>
        <p:txBody>
          <a:bodyPr/>
          <a:lstStyle>
            <a:lvl1pPr>
              <a:defRPr sz="1000"/>
            </a:lvl1pPr>
          </a:lstStyle>
          <a:p>
            <a:endParaRPr lang="en-US" dirty="0"/>
          </a:p>
        </p:txBody>
      </p:sp>
      <p:sp>
        <p:nvSpPr>
          <p:cNvPr id="115" name="Subtitle 2"/>
          <p:cNvSpPr txBox="1">
            <a:spLocks/>
          </p:cNvSpPr>
          <p:nvPr userDrawn="1"/>
        </p:nvSpPr>
        <p:spPr>
          <a:xfrm>
            <a:off x="6344744" y="59525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6" name="Subtitle 2"/>
          <p:cNvSpPr txBox="1">
            <a:spLocks/>
          </p:cNvSpPr>
          <p:nvPr userDrawn="1"/>
        </p:nvSpPr>
        <p:spPr>
          <a:xfrm>
            <a:off x="6344744" y="62192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7" name="Picture Placeholder 83"/>
          <p:cNvSpPr>
            <a:spLocks noGrp="1"/>
          </p:cNvSpPr>
          <p:nvPr>
            <p:ph type="pic" sz="quarter" idx="34"/>
          </p:nvPr>
        </p:nvSpPr>
        <p:spPr>
          <a:xfrm>
            <a:off x="6573510" y="4960742"/>
            <a:ext cx="964868" cy="964869"/>
          </a:xfrm>
          <a:prstGeom prst="ellipse">
            <a:avLst/>
          </a:prstGeom>
        </p:spPr>
        <p:txBody>
          <a:bodyPr/>
          <a:lstStyle>
            <a:lvl1pPr>
              <a:defRPr sz="1000"/>
            </a:lvl1pPr>
          </a:lstStyle>
          <a:p>
            <a:endParaRPr lang="en-US" dirty="0"/>
          </a:p>
        </p:txBody>
      </p:sp>
      <p:sp>
        <p:nvSpPr>
          <p:cNvPr id="118" name="Subtitle 2"/>
          <p:cNvSpPr txBox="1">
            <a:spLocks/>
          </p:cNvSpPr>
          <p:nvPr userDrawn="1"/>
        </p:nvSpPr>
        <p:spPr>
          <a:xfrm>
            <a:off x="8047132" y="59525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9" name="Subtitle 2"/>
          <p:cNvSpPr txBox="1">
            <a:spLocks/>
          </p:cNvSpPr>
          <p:nvPr userDrawn="1"/>
        </p:nvSpPr>
        <p:spPr>
          <a:xfrm>
            <a:off x="8047132" y="62192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0" name="Picture Placeholder 83"/>
          <p:cNvSpPr>
            <a:spLocks noGrp="1"/>
          </p:cNvSpPr>
          <p:nvPr>
            <p:ph type="pic" sz="quarter" idx="35"/>
          </p:nvPr>
        </p:nvSpPr>
        <p:spPr>
          <a:xfrm>
            <a:off x="8275898" y="4960742"/>
            <a:ext cx="964868" cy="964869"/>
          </a:xfrm>
          <a:prstGeom prst="ellipse">
            <a:avLst/>
          </a:prstGeom>
        </p:spPr>
        <p:txBody>
          <a:bodyPr/>
          <a:lstStyle>
            <a:lvl1pPr>
              <a:defRPr sz="1000"/>
            </a:lvl1pPr>
          </a:lstStyle>
          <a:p>
            <a:endParaRPr lang="en-US" dirty="0"/>
          </a:p>
        </p:txBody>
      </p:sp>
      <p:sp>
        <p:nvSpPr>
          <p:cNvPr id="121" name="Subtitle 2"/>
          <p:cNvSpPr txBox="1">
            <a:spLocks/>
          </p:cNvSpPr>
          <p:nvPr userDrawn="1"/>
        </p:nvSpPr>
        <p:spPr>
          <a:xfrm>
            <a:off x="9886087" y="59525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22" name="Subtitle 2"/>
          <p:cNvSpPr txBox="1">
            <a:spLocks/>
          </p:cNvSpPr>
          <p:nvPr userDrawn="1"/>
        </p:nvSpPr>
        <p:spPr>
          <a:xfrm>
            <a:off x="9886087" y="621929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3" name="Picture Placeholder 83"/>
          <p:cNvSpPr>
            <a:spLocks noGrp="1"/>
          </p:cNvSpPr>
          <p:nvPr>
            <p:ph type="pic" sz="quarter" idx="36"/>
          </p:nvPr>
        </p:nvSpPr>
        <p:spPr>
          <a:xfrm>
            <a:off x="10114853" y="4960742"/>
            <a:ext cx="964868" cy="964869"/>
          </a:xfrm>
          <a:prstGeom prst="ellipse">
            <a:avLst/>
          </a:prstGeom>
        </p:spPr>
        <p:txBody>
          <a:bodyPr/>
          <a:lstStyle>
            <a:lvl1pPr>
              <a:defRPr sz="1000"/>
            </a:lvl1pPr>
          </a:lstStyle>
          <a:p>
            <a:endParaRPr lang="en-US" dirty="0"/>
          </a:p>
        </p:txBody>
      </p:sp>
    </p:spTree>
    <p:extLst>
      <p:ext uri="{BB962C8B-B14F-4D97-AF65-F5344CB8AC3E}">
        <p14:creationId xmlns:p14="http://schemas.microsoft.com/office/powerpoint/2010/main" val="39313312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 Discover">
    <p:spTree>
      <p:nvGrpSpPr>
        <p:cNvPr id="1" name=""/>
        <p:cNvGrpSpPr/>
        <p:nvPr/>
      </p:nvGrpSpPr>
      <p:grpSpPr>
        <a:xfrm>
          <a:off x="0" y="0"/>
          <a:ext cx="0" cy="0"/>
          <a:chOff x="0" y="0"/>
          <a:chExt cx="0" cy="0"/>
        </a:xfrm>
      </p:grpSpPr>
      <p:sp>
        <p:nvSpPr>
          <p:cNvPr id="11" name="Freeform 10"/>
          <p:cNvSpPr/>
          <p:nvPr userDrawn="1"/>
        </p:nvSpPr>
        <p:spPr>
          <a:xfrm>
            <a:off x="4924615" y="0"/>
            <a:ext cx="7267385" cy="3350015"/>
          </a:xfrm>
          <a:custGeom>
            <a:avLst/>
            <a:gdLst>
              <a:gd name="connsiteX0" fmla="*/ 0 w 7267385"/>
              <a:gd name="connsiteY0" fmla="*/ 0 h 3350015"/>
              <a:gd name="connsiteX1" fmla="*/ 7267385 w 7267385"/>
              <a:gd name="connsiteY1" fmla="*/ 0 h 3350015"/>
              <a:gd name="connsiteX2" fmla="*/ 7267385 w 7267385"/>
              <a:gd name="connsiteY2" fmla="*/ 3246596 h 3350015"/>
              <a:gd name="connsiteX3" fmla="*/ 6979545 w 7267385"/>
              <a:gd name="connsiteY3" fmla="*/ 3292411 h 3350015"/>
              <a:gd name="connsiteX4" fmla="*/ 6066384 w 7267385"/>
              <a:gd name="connsiteY4" fmla="*/ 3350015 h 3350015"/>
              <a:gd name="connsiteX5" fmla="*/ 121133 w 7267385"/>
              <a:gd name="connsiteY5" fmla="*/ 188950 h 335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7385" h="3350015">
                <a:moveTo>
                  <a:pt x="0" y="0"/>
                </a:moveTo>
                <a:lnTo>
                  <a:pt x="7267385" y="0"/>
                </a:lnTo>
                <a:lnTo>
                  <a:pt x="7267385" y="3246596"/>
                </a:lnTo>
                <a:lnTo>
                  <a:pt x="6979545" y="3292411"/>
                </a:lnTo>
                <a:cubicBezTo>
                  <a:pt x="6680516" y="3330423"/>
                  <a:pt x="6375738" y="3350015"/>
                  <a:pt x="6066384" y="3350015"/>
                </a:cubicBezTo>
                <a:cubicBezTo>
                  <a:pt x="3591552" y="3350015"/>
                  <a:pt x="1409586" y="2096110"/>
                  <a:pt x="121133" y="18895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itle 13"/>
          <p:cNvSpPr>
            <a:spLocks noGrp="1"/>
          </p:cNvSpPr>
          <p:nvPr>
            <p:ph type="title" hasCustomPrompt="1"/>
          </p:nvPr>
        </p:nvSpPr>
        <p:spPr>
          <a:xfrm>
            <a:off x="7134889" y="517113"/>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13" name="Text Placeholder 20"/>
          <p:cNvSpPr>
            <a:spLocks noGrp="1"/>
          </p:cNvSpPr>
          <p:nvPr>
            <p:ph type="body" sz="quarter" idx="10" hasCustomPrompt="1"/>
          </p:nvPr>
        </p:nvSpPr>
        <p:spPr>
          <a:xfrm>
            <a:off x="7164919" y="1527996"/>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sp>
        <p:nvSpPr>
          <p:cNvPr id="15" name="Picture Placeholder 14"/>
          <p:cNvSpPr>
            <a:spLocks noGrp="1"/>
          </p:cNvSpPr>
          <p:nvPr>
            <p:ph type="pic" sz="quarter" idx="11"/>
          </p:nvPr>
        </p:nvSpPr>
        <p:spPr>
          <a:xfrm>
            <a:off x="0" y="0"/>
            <a:ext cx="12192000" cy="6858000"/>
          </a:xfrm>
          <a:custGeom>
            <a:avLst/>
            <a:gdLst>
              <a:gd name="connsiteX0" fmla="*/ 11505059 w 12192000"/>
              <a:gd name="connsiteY0" fmla="*/ 6515232 h 6858000"/>
              <a:gd name="connsiteX1" fmla="*/ 11513568 w 12192000"/>
              <a:gd name="connsiteY1" fmla="*/ 6516095 h 6858000"/>
              <a:gd name="connsiteX2" fmla="*/ 11519868 w 12192000"/>
              <a:gd name="connsiteY2" fmla="*/ 6518063 h 6858000"/>
              <a:gd name="connsiteX3" fmla="*/ 11519868 w 12192000"/>
              <a:gd name="connsiteY3" fmla="*/ 6580029 h 6858000"/>
              <a:gd name="connsiteX4" fmla="*/ 11519868 w 12192000"/>
              <a:gd name="connsiteY4" fmla="*/ 6597384 h 6858000"/>
              <a:gd name="connsiteX5" fmla="*/ 11502326 w 12192000"/>
              <a:gd name="connsiteY5" fmla="*/ 6601233 h 6858000"/>
              <a:gd name="connsiteX6" fmla="*/ 11462445 w 12192000"/>
              <a:gd name="connsiteY6" fmla="*/ 6551446 h 6858000"/>
              <a:gd name="connsiteX7" fmla="*/ 11505059 w 12192000"/>
              <a:gd name="connsiteY7" fmla="*/ 6515232 h 6858000"/>
              <a:gd name="connsiteX8" fmla="*/ 11760335 w 12192000"/>
              <a:gd name="connsiteY8" fmla="*/ 6512578 h 6858000"/>
              <a:gd name="connsiteX9" fmla="*/ 11787426 w 12192000"/>
              <a:gd name="connsiteY9" fmla="*/ 6543217 h 6858000"/>
              <a:gd name="connsiteX10" fmla="*/ 11729511 w 12192000"/>
              <a:gd name="connsiteY10" fmla="*/ 6542950 h 6858000"/>
              <a:gd name="connsiteX11" fmla="*/ 11760335 w 12192000"/>
              <a:gd name="connsiteY11" fmla="*/ 6512578 h 6858000"/>
              <a:gd name="connsiteX12" fmla="*/ 11198706 w 12192000"/>
              <a:gd name="connsiteY12" fmla="*/ 6483274 h 6858000"/>
              <a:gd name="connsiteX13" fmla="*/ 11191347 w 12192000"/>
              <a:gd name="connsiteY13" fmla="*/ 6490633 h 6858000"/>
              <a:gd name="connsiteX14" fmla="*/ 11191347 w 12192000"/>
              <a:gd name="connsiteY14" fmla="*/ 6630443 h 6858000"/>
              <a:gd name="connsiteX15" fmla="*/ 11198706 w 12192000"/>
              <a:gd name="connsiteY15" fmla="*/ 6637802 h 6858000"/>
              <a:gd name="connsiteX16" fmla="*/ 11228139 w 12192000"/>
              <a:gd name="connsiteY16" fmla="*/ 6637802 h 6858000"/>
              <a:gd name="connsiteX17" fmla="*/ 11235498 w 12192000"/>
              <a:gd name="connsiteY17" fmla="*/ 6630443 h 6858000"/>
              <a:gd name="connsiteX18" fmla="*/ 11235498 w 12192000"/>
              <a:gd name="connsiteY18" fmla="*/ 6490633 h 6858000"/>
              <a:gd name="connsiteX19" fmla="*/ 11228139 w 12192000"/>
              <a:gd name="connsiteY19" fmla="*/ 6483274 h 6858000"/>
              <a:gd name="connsiteX20" fmla="*/ 11506033 w 12192000"/>
              <a:gd name="connsiteY20" fmla="*/ 6480115 h 6858000"/>
              <a:gd name="connsiteX21" fmla="*/ 11418083 w 12192000"/>
              <a:gd name="connsiteY21" fmla="*/ 6563456 h 6858000"/>
              <a:gd name="connsiteX22" fmla="*/ 11519868 w 12192000"/>
              <a:gd name="connsiteY22" fmla="*/ 6631297 h 6858000"/>
              <a:gd name="connsiteX23" fmla="*/ 11519860 w 12192000"/>
              <a:gd name="connsiteY23" fmla="*/ 6642525 h 6858000"/>
              <a:gd name="connsiteX24" fmla="*/ 11491243 w 12192000"/>
              <a:gd name="connsiteY24" fmla="*/ 6673142 h 6858000"/>
              <a:gd name="connsiteX25" fmla="*/ 11448177 w 12192000"/>
              <a:gd name="connsiteY25" fmla="*/ 6661488 h 6858000"/>
              <a:gd name="connsiteX26" fmla="*/ 11435771 w 12192000"/>
              <a:gd name="connsiteY26" fmla="*/ 6663373 h 6858000"/>
              <a:gd name="connsiteX27" fmla="*/ 11425693 w 12192000"/>
              <a:gd name="connsiteY27" fmla="*/ 6678417 h 6858000"/>
              <a:gd name="connsiteX28" fmla="*/ 11426177 w 12192000"/>
              <a:gd name="connsiteY28" fmla="*/ 6690304 h 6858000"/>
              <a:gd name="connsiteX29" fmla="*/ 11492163 w 12192000"/>
              <a:gd name="connsiteY29" fmla="*/ 6710889 h 6858000"/>
              <a:gd name="connsiteX30" fmla="*/ 11565753 w 12192000"/>
              <a:gd name="connsiteY30" fmla="*/ 6627617 h 6858000"/>
              <a:gd name="connsiteX31" fmla="*/ 11565816 w 12192000"/>
              <a:gd name="connsiteY31" fmla="*/ 6595302 h 6858000"/>
              <a:gd name="connsiteX32" fmla="*/ 11565816 w 12192000"/>
              <a:gd name="connsiteY32" fmla="*/ 6580029 h 6858000"/>
              <a:gd name="connsiteX33" fmla="*/ 11565816 w 12192000"/>
              <a:gd name="connsiteY33" fmla="*/ 6497753 h 6858000"/>
              <a:gd name="connsiteX34" fmla="*/ 11506033 w 12192000"/>
              <a:gd name="connsiteY34" fmla="*/ 6480115 h 6858000"/>
              <a:gd name="connsiteX35" fmla="*/ 11347210 w 12192000"/>
              <a:gd name="connsiteY35" fmla="*/ 6479027 h 6858000"/>
              <a:gd name="connsiteX36" fmla="*/ 11306698 w 12192000"/>
              <a:gd name="connsiteY36" fmla="*/ 6494113 h 6858000"/>
              <a:gd name="connsiteX37" fmla="*/ 11306698 w 12192000"/>
              <a:gd name="connsiteY37" fmla="*/ 6491191 h 6858000"/>
              <a:gd name="connsiteX38" fmla="*/ 11299367 w 12192000"/>
              <a:gd name="connsiteY38" fmla="*/ 6483860 h 6858000"/>
              <a:gd name="connsiteX39" fmla="*/ 11270045 w 12192000"/>
              <a:gd name="connsiteY39" fmla="*/ 6483860 h 6858000"/>
              <a:gd name="connsiteX40" fmla="*/ 11262715 w 12192000"/>
              <a:gd name="connsiteY40" fmla="*/ 6491191 h 6858000"/>
              <a:gd name="connsiteX41" fmla="*/ 11262715 w 12192000"/>
              <a:gd name="connsiteY41" fmla="*/ 6630471 h 6858000"/>
              <a:gd name="connsiteX42" fmla="*/ 11270045 w 12192000"/>
              <a:gd name="connsiteY42" fmla="*/ 6637801 h 6858000"/>
              <a:gd name="connsiteX43" fmla="*/ 11299367 w 12192000"/>
              <a:gd name="connsiteY43" fmla="*/ 6637801 h 6858000"/>
              <a:gd name="connsiteX44" fmla="*/ 11306698 w 12192000"/>
              <a:gd name="connsiteY44" fmla="*/ 6630471 h 6858000"/>
              <a:gd name="connsiteX45" fmla="*/ 11306698 w 12192000"/>
              <a:gd name="connsiteY45" fmla="*/ 6528422 h 6858000"/>
              <a:gd name="connsiteX46" fmla="*/ 11354574 w 12192000"/>
              <a:gd name="connsiteY46" fmla="*/ 6538030 h 6858000"/>
              <a:gd name="connsiteX47" fmla="*/ 11354574 w 12192000"/>
              <a:gd name="connsiteY47" fmla="*/ 6630381 h 6858000"/>
              <a:gd name="connsiteX48" fmla="*/ 11361994 w 12192000"/>
              <a:gd name="connsiteY48" fmla="*/ 6637801 h 6858000"/>
              <a:gd name="connsiteX49" fmla="*/ 11391675 w 12192000"/>
              <a:gd name="connsiteY49" fmla="*/ 6637801 h 6858000"/>
              <a:gd name="connsiteX50" fmla="*/ 11399095 w 12192000"/>
              <a:gd name="connsiteY50" fmla="*/ 6630381 h 6858000"/>
              <a:gd name="connsiteX51" fmla="*/ 11399095 w 12192000"/>
              <a:gd name="connsiteY51" fmla="*/ 6535957 h 6858000"/>
              <a:gd name="connsiteX52" fmla="*/ 11347210 w 12192000"/>
              <a:gd name="connsiteY52" fmla="*/ 6479027 h 6858000"/>
              <a:gd name="connsiteX53" fmla="*/ 11767281 w 12192000"/>
              <a:gd name="connsiteY53" fmla="*/ 6478688 h 6858000"/>
              <a:gd name="connsiteX54" fmla="*/ 11756632 w 12192000"/>
              <a:gd name="connsiteY54" fmla="*/ 6478732 h 6858000"/>
              <a:gd name="connsiteX55" fmla="*/ 11684507 w 12192000"/>
              <a:gd name="connsiteY55" fmla="*/ 6562075 h 6858000"/>
              <a:gd name="connsiteX56" fmla="*/ 11816215 w 12192000"/>
              <a:gd name="connsiteY56" fmla="*/ 6629192 h 6858000"/>
              <a:gd name="connsiteX57" fmla="*/ 11819498 w 12192000"/>
              <a:gd name="connsiteY57" fmla="*/ 6618634 h 6858000"/>
              <a:gd name="connsiteX58" fmla="*/ 11809676 w 12192000"/>
              <a:gd name="connsiteY58" fmla="*/ 6601542 h 6858000"/>
              <a:gd name="connsiteX59" fmla="*/ 11801416 w 12192000"/>
              <a:gd name="connsiteY59" fmla="*/ 6598794 h 6858000"/>
              <a:gd name="connsiteX60" fmla="*/ 11728754 w 12192000"/>
              <a:gd name="connsiteY60" fmla="*/ 6574663 h 6858000"/>
              <a:gd name="connsiteX61" fmla="*/ 11828926 w 12192000"/>
              <a:gd name="connsiteY61" fmla="*/ 6574664 h 6858000"/>
              <a:gd name="connsiteX62" fmla="*/ 11829482 w 12192000"/>
              <a:gd name="connsiteY62" fmla="*/ 6570521 h 6858000"/>
              <a:gd name="connsiteX63" fmla="*/ 11767281 w 12192000"/>
              <a:gd name="connsiteY63" fmla="*/ 6478688 h 6858000"/>
              <a:gd name="connsiteX64" fmla="*/ 11853605 w 12192000"/>
              <a:gd name="connsiteY64" fmla="*/ 6437494 h 6858000"/>
              <a:gd name="connsiteX65" fmla="*/ 11846246 w 12192000"/>
              <a:gd name="connsiteY65" fmla="*/ 6444852 h 6858000"/>
              <a:gd name="connsiteX66" fmla="*/ 11846246 w 12192000"/>
              <a:gd name="connsiteY66" fmla="*/ 6630443 h 6858000"/>
              <a:gd name="connsiteX67" fmla="*/ 11853605 w 12192000"/>
              <a:gd name="connsiteY67" fmla="*/ 6637801 h 6858000"/>
              <a:gd name="connsiteX68" fmla="*/ 11883038 w 12192000"/>
              <a:gd name="connsiteY68" fmla="*/ 6637801 h 6858000"/>
              <a:gd name="connsiteX69" fmla="*/ 11890397 w 12192000"/>
              <a:gd name="connsiteY69" fmla="*/ 6630443 h 6858000"/>
              <a:gd name="connsiteX70" fmla="*/ 11890397 w 12192000"/>
              <a:gd name="connsiteY70" fmla="*/ 6444852 h 6858000"/>
              <a:gd name="connsiteX71" fmla="*/ 11883038 w 12192000"/>
              <a:gd name="connsiteY71" fmla="*/ 6437494 h 6858000"/>
              <a:gd name="connsiteX72" fmla="*/ 11597495 w 12192000"/>
              <a:gd name="connsiteY72" fmla="*/ 6434119 h 6858000"/>
              <a:gd name="connsiteX73" fmla="*/ 11590031 w 12192000"/>
              <a:gd name="connsiteY73" fmla="*/ 6441623 h 6858000"/>
              <a:gd name="connsiteX74" fmla="*/ 11589535 w 12192000"/>
              <a:gd name="connsiteY74" fmla="*/ 6596938 h 6858000"/>
              <a:gd name="connsiteX75" fmla="*/ 11678981 w 12192000"/>
              <a:gd name="connsiteY75" fmla="*/ 6636985 h 6858000"/>
              <a:gd name="connsiteX76" fmla="*/ 11682222 w 12192000"/>
              <a:gd name="connsiteY76" fmla="*/ 6624228 h 6858000"/>
              <a:gd name="connsiteX77" fmla="*/ 11675930 w 12192000"/>
              <a:gd name="connsiteY77" fmla="*/ 6607741 h 6858000"/>
              <a:gd name="connsiteX78" fmla="*/ 11668485 w 12192000"/>
              <a:gd name="connsiteY78" fmla="*/ 6603812 h 6858000"/>
              <a:gd name="connsiteX79" fmla="*/ 11634816 w 12192000"/>
              <a:gd name="connsiteY79" fmla="*/ 6587442 h 6858000"/>
              <a:gd name="connsiteX80" fmla="*/ 11634816 w 12192000"/>
              <a:gd name="connsiteY80" fmla="*/ 6520823 h 6858000"/>
              <a:gd name="connsiteX81" fmla="*/ 11677947 w 12192000"/>
              <a:gd name="connsiteY81" fmla="*/ 6520823 h 6858000"/>
              <a:gd name="connsiteX82" fmla="*/ 11684454 w 12192000"/>
              <a:gd name="connsiteY82" fmla="*/ 6514283 h 6858000"/>
              <a:gd name="connsiteX83" fmla="*/ 11684454 w 12192000"/>
              <a:gd name="connsiteY83" fmla="*/ 6488122 h 6858000"/>
              <a:gd name="connsiteX84" fmla="*/ 11677947 w 12192000"/>
              <a:gd name="connsiteY84" fmla="*/ 6481581 h 6858000"/>
              <a:gd name="connsiteX85" fmla="*/ 11634816 w 12192000"/>
              <a:gd name="connsiteY85" fmla="*/ 6481581 h 6858000"/>
              <a:gd name="connsiteX86" fmla="*/ 11634816 w 12192000"/>
              <a:gd name="connsiteY86" fmla="*/ 6441623 h 6858000"/>
              <a:gd name="connsiteX87" fmla="*/ 11627352 w 12192000"/>
              <a:gd name="connsiteY87" fmla="*/ 6434119 h 6858000"/>
              <a:gd name="connsiteX88" fmla="*/ 11104356 w 12192000"/>
              <a:gd name="connsiteY88" fmla="*/ 6424529 h 6858000"/>
              <a:gd name="connsiteX89" fmla="*/ 11064963 w 12192000"/>
              <a:gd name="connsiteY89" fmla="*/ 6538562 h 6858000"/>
              <a:gd name="connsiteX90" fmla="*/ 11126428 w 12192000"/>
              <a:gd name="connsiteY90" fmla="*/ 6583875 h 6858000"/>
              <a:gd name="connsiteX91" fmla="*/ 11096715 w 12192000"/>
              <a:gd name="connsiteY91" fmla="*/ 6604128 h 6858000"/>
              <a:gd name="connsiteX92" fmla="*/ 11051893 w 12192000"/>
              <a:gd name="connsiteY92" fmla="*/ 6590356 h 6858000"/>
              <a:gd name="connsiteX93" fmla="*/ 11042600 w 12192000"/>
              <a:gd name="connsiteY93" fmla="*/ 6593498 h 6858000"/>
              <a:gd name="connsiteX94" fmla="*/ 11030931 w 12192000"/>
              <a:gd name="connsiteY94" fmla="*/ 6610997 h 6858000"/>
              <a:gd name="connsiteX95" fmla="*/ 11032111 w 12192000"/>
              <a:gd name="connsiteY95" fmla="*/ 6624182 h 6858000"/>
              <a:gd name="connsiteX96" fmla="*/ 11098058 w 12192000"/>
              <a:gd name="connsiteY96" fmla="*/ 6644570 h 6858000"/>
              <a:gd name="connsiteX97" fmla="*/ 11174087 w 12192000"/>
              <a:gd name="connsiteY97" fmla="*/ 6582238 h 6858000"/>
              <a:gd name="connsiteX98" fmla="*/ 11112294 w 12192000"/>
              <a:gd name="connsiteY98" fmla="*/ 6508510 h 6858000"/>
              <a:gd name="connsiteX99" fmla="*/ 11078904 w 12192000"/>
              <a:gd name="connsiteY99" fmla="*/ 6481467 h 6858000"/>
              <a:gd name="connsiteX100" fmla="*/ 11144717 w 12192000"/>
              <a:gd name="connsiteY100" fmla="*/ 6474427 h 6858000"/>
              <a:gd name="connsiteX101" fmla="*/ 11155762 w 12192000"/>
              <a:gd name="connsiteY101" fmla="*/ 6472942 h 6858000"/>
              <a:gd name="connsiteX102" fmla="*/ 11167225 w 12192000"/>
              <a:gd name="connsiteY102" fmla="*/ 6457237 h 6858000"/>
              <a:gd name="connsiteX103" fmla="*/ 11168093 w 12192000"/>
              <a:gd name="connsiteY103" fmla="*/ 6444269 h 6858000"/>
              <a:gd name="connsiteX104" fmla="*/ 11104356 w 12192000"/>
              <a:gd name="connsiteY104" fmla="*/ 6424529 h 6858000"/>
              <a:gd name="connsiteX105" fmla="*/ 11213550 w 12192000"/>
              <a:gd name="connsiteY105" fmla="*/ 6367135 h 6858000"/>
              <a:gd name="connsiteX106" fmla="*/ 11185076 w 12192000"/>
              <a:gd name="connsiteY106" fmla="*/ 6395609 h 6858000"/>
              <a:gd name="connsiteX107" fmla="*/ 11213550 w 12192000"/>
              <a:gd name="connsiteY107" fmla="*/ 6424084 h 6858000"/>
              <a:gd name="connsiteX108" fmla="*/ 11242025 w 12192000"/>
              <a:gd name="connsiteY108" fmla="*/ 6395609 h 6858000"/>
              <a:gd name="connsiteX109" fmla="*/ 11213550 w 12192000"/>
              <a:gd name="connsiteY109" fmla="*/ 6367135 h 6858000"/>
              <a:gd name="connsiteX110" fmla="*/ 11748363 w 12192000"/>
              <a:gd name="connsiteY110" fmla="*/ 6309384 h 6858000"/>
              <a:gd name="connsiteX111" fmla="*/ 11686598 w 12192000"/>
              <a:gd name="connsiteY111" fmla="*/ 6371149 h 6858000"/>
              <a:gd name="connsiteX112" fmla="*/ 11748363 w 12192000"/>
              <a:gd name="connsiteY112" fmla="*/ 6432913 h 6858000"/>
              <a:gd name="connsiteX113" fmla="*/ 11810127 w 12192000"/>
              <a:gd name="connsiteY113" fmla="*/ 6371149 h 6858000"/>
              <a:gd name="connsiteX114" fmla="*/ 11748363 w 12192000"/>
              <a:gd name="connsiteY114" fmla="*/ 6309384 h 6858000"/>
              <a:gd name="connsiteX115" fmla="*/ 11334376 w 12192000"/>
              <a:gd name="connsiteY115" fmla="*/ 6278468 h 6858000"/>
              <a:gd name="connsiteX116" fmla="*/ 11298080 w 12192000"/>
              <a:gd name="connsiteY116" fmla="*/ 6314764 h 6858000"/>
              <a:gd name="connsiteX117" fmla="*/ 11334376 w 12192000"/>
              <a:gd name="connsiteY117" fmla="*/ 6351060 h 6858000"/>
              <a:gd name="connsiteX118" fmla="*/ 11370672 w 12192000"/>
              <a:gd name="connsiteY118" fmla="*/ 6314764 h 6858000"/>
              <a:gd name="connsiteX119" fmla="*/ 11334376 w 12192000"/>
              <a:gd name="connsiteY119" fmla="*/ 6278468 h 6858000"/>
              <a:gd name="connsiteX120" fmla="*/ 11614124 w 12192000"/>
              <a:gd name="connsiteY120" fmla="*/ 6247849 h 6858000"/>
              <a:gd name="connsiteX121" fmla="*/ 11559688 w 12192000"/>
              <a:gd name="connsiteY121" fmla="*/ 6302285 h 6858000"/>
              <a:gd name="connsiteX122" fmla="*/ 11614124 w 12192000"/>
              <a:gd name="connsiteY122" fmla="*/ 6356721 h 6858000"/>
              <a:gd name="connsiteX123" fmla="*/ 11668560 w 12192000"/>
              <a:gd name="connsiteY123" fmla="*/ 6302285 h 6858000"/>
              <a:gd name="connsiteX124" fmla="*/ 11614124 w 12192000"/>
              <a:gd name="connsiteY124" fmla="*/ 6247849 h 6858000"/>
              <a:gd name="connsiteX125" fmla="*/ 11478047 w 12192000"/>
              <a:gd name="connsiteY125" fmla="*/ 6238536 h 6858000"/>
              <a:gd name="connsiteX126" fmla="*/ 11433562 w 12192000"/>
              <a:gd name="connsiteY126" fmla="*/ 6283022 h 6858000"/>
              <a:gd name="connsiteX127" fmla="*/ 11478047 w 12192000"/>
              <a:gd name="connsiteY127" fmla="*/ 6327507 h 6858000"/>
              <a:gd name="connsiteX128" fmla="*/ 11522533 w 12192000"/>
              <a:gd name="connsiteY128" fmla="*/ 6283022 h 6858000"/>
              <a:gd name="connsiteX129" fmla="*/ 11478047 w 12192000"/>
              <a:gd name="connsiteY129" fmla="*/ 6238536 h 6858000"/>
              <a:gd name="connsiteX130" fmla="*/ 0 w 12192000"/>
              <a:gd name="connsiteY130" fmla="*/ 0 h 6858000"/>
              <a:gd name="connsiteX131" fmla="*/ 4942915 w 12192000"/>
              <a:gd name="connsiteY131" fmla="*/ 0 h 6858000"/>
              <a:gd name="connsiteX132" fmla="*/ 5056898 w 12192000"/>
              <a:gd name="connsiteY132" fmla="*/ 177798 h 6858000"/>
              <a:gd name="connsiteX133" fmla="*/ 11002149 w 12192000"/>
              <a:gd name="connsiteY133" fmla="*/ 3338863 h 6858000"/>
              <a:gd name="connsiteX134" fmla="*/ 11915310 w 12192000"/>
              <a:gd name="connsiteY134" fmla="*/ 3281259 h 6858000"/>
              <a:gd name="connsiteX135" fmla="*/ 12192000 w 12192000"/>
              <a:gd name="connsiteY135" fmla="*/ 3237219 h 6858000"/>
              <a:gd name="connsiteX136" fmla="*/ 12192000 w 12192000"/>
              <a:gd name="connsiteY136" fmla="*/ 6858000 h 6858000"/>
              <a:gd name="connsiteX137" fmla="*/ 0 w 12192000"/>
              <a:gd name="connsiteY1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192000" h="6858000">
                <a:moveTo>
                  <a:pt x="11505059" y="6515232"/>
                </a:moveTo>
                <a:cubicBezTo>
                  <a:pt x="11507974" y="6515232"/>
                  <a:pt x="11510819" y="6515529"/>
                  <a:pt x="11513568" y="6516095"/>
                </a:cubicBezTo>
                <a:lnTo>
                  <a:pt x="11519868" y="6518063"/>
                </a:lnTo>
                <a:lnTo>
                  <a:pt x="11519868" y="6580029"/>
                </a:lnTo>
                <a:lnTo>
                  <a:pt x="11519868" y="6597384"/>
                </a:lnTo>
                <a:lnTo>
                  <a:pt x="11502326" y="6601233"/>
                </a:lnTo>
                <a:cubicBezTo>
                  <a:pt x="11466102" y="6604665"/>
                  <a:pt x="11461570" y="6571596"/>
                  <a:pt x="11462445" y="6551446"/>
                </a:cubicBezTo>
                <a:cubicBezTo>
                  <a:pt x="11463446" y="6528416"/>
                  <a:pt x="11481740" y="6515232"/>
                  <a:pt x="11505059" y="6515232"/>
                </a:cubicBezTo>
                <a:close/>
                <a:moveTo>
                  <a:pt x="11760335" y="6512578"/>
                </a:moveTo>
                <a:cubicBezTo>
                  <a:pt x="11769987" y="6512622"/>
                  <a:pt x="11787719" y="6517534"/>
                  <a:pt x="11787426" y="6543217"/>
                </a:cubicBezTo>
                <a:lnTo>
                  <a:pt x="11729511" y="6542950"/>
                </a:lnTo>
                <a:cubicBezTo>
                  <a:pt x="11731217" y="6518067"/>
                  <a:pt x="11750682" y="6512534"/>
                  <a:pt x="11760335" y="6512578"/>
                </a:cubicBezTo>
                <a:close/>
                <a:moveTo>
                  <a:pt x="11198706" y="6483274"/>
                </a:moveTo>
                <a:cubicBezTo>
                  <a:pt x="11194642" y="6483274"/>
                  <a:pt x="11191347" y="6486569"/>
                  <a:pt x="11191347" y="6490633"/>
                </a:cubicBezTo>
                <a:lnTo>
                  <a:pt x="11191347" y="6630443"/>
                </a:lnTo>
                <a:cubicBezTo>
                  <a:pt x="11191347" y="6634507"/>
                  <a:pt x="11194642" y="6637802"/>
                  <a:pt x="11198706" y="6637802"/>
                </a:cubicBezTo>
                <a:lnTo>
                  <a:pt x="11228139" y="6637802"/>
                </a:lnTo>
                <a:cubicBezTo>
                  <a:pt x="11232203" y="6637802"/>
                  <a:pt x="11235498" y="6634507"/>
                  <a:pt x="11235498" y="6630443"/>
                </a:cubicBezTo>
                <a:lnTo>
                  <a:pt x="11235498" y="6490633"/>
                </a:lnTo>
                <a:cubicBezTo>
                  <a:pt x="11235498" y="6486569"/>
                  <a:pt x="11232203" y="6483274"/>
                  <a:pt x="11228139" y="6483274"/>
                </a:cubicBezTo>
                <a:close/>
                <a:moveTo>
                  <a:pt x="11506033" y="6480115"/>
                </a:moveTo>
                <a:cubicBezTo>
                  <a:pt x="11451561" y="6478946"/>
                  <a:pt x="11418083" y="6516298"/>
                  <a:pt x="11418083" y="6563456"/>
                </a:cubicBezTo>
                <a:cubicBezTo>
                  <a:pt x="11424353" y="6661483"/>
                  <a:pt x="11515868" y="6636344"/>
                  <a:pt x="11519868" y="6631297"/>
                </a:cubicBezTo>
                <a:cubicBezTo>
                  <a:pt x="11519865" y="6635040"/>
                  <a:pt x="11519863" y="6638782"/>
                  <a:pt x="11519860" y="6642525"/>
                </a:cubicBezTo>
                <a:cubicBezTo>
                  <a:pt x="11520059" y="6665284"/>
                  <a:pt x="11503190" y="6669981"/>
                  <a:pt x="11491243" y="6673142"/>
                </a:cubicBezTo>
                <a:cubicBezTo>
                  <a:pt x="11479296" y="6676302"/>
                  <a:pt x="11462335" y="6668987"/>
                  <a:pt x="11448177" y="6661488"/>
                </a:cubicBezTo>
                <a:cubicBezTo>
                  <a:pt x="11441954" y="6657970"/>
                  <a:pt x="11438334" y="6660123"/>
                  <a:pt x="11435771" y="6663373"/>
                </a:cubicBezTo>
                <a:lnTo>
                  <a:pt x="11425693" y="6678417"/>
                </a:lnTo>
                <a:cubicBezTo>
                  <a:pt x="11421792" y="6684002"/>
                  <a:pt x="11423492" y="6688378"/>
                  <a:pt x="11426177" y="6690304"/>
                </a:cubicBezTo>
                <a:cubicBezTo>
                  <a:pt x="11443781" y="6703796"/>
                  <a:pt x="11466670" y="6711537"/>
                  <a:pt x="11492163" y="6710889"/>
                </a:cubicBezTo>
                <a:cubicBezTo>
                  <a:pt x="11558103" y="6709210"/>
                  <a:pt x="11566047" y="6672313"/>
                  <a:pt x="11565753" y="6627617"/>
                </a:cubicBezTo>
                <a:cubicBezTo>
                  <a:pt x="11565774" y="6616846"/>
                  <a:pt x="11565795" y="6606074"/>
                  <a:pt x="11565816" y="6595302"/>
                </a:cubicBezTo>
                <a:lnTo>
                  <a:pt x="11565816" y="6580029"/>
                </a:lnTo>
                <a:lnTo>
                  <a:pt x="11565816" y="6497753"/>
                </a:lnTo>
                <a:cubicBezTo>
                  <a:pt x="11547083" y="6487531"/>
                  <a:pt x="11530168" y="6481491"/>
                  <a:pt x="11506033" y="6480115"/>
                </a:cubicBezTo>
                <a:close/>
                <a:moveTo>
                  <a:pt x="11347210" y="6479027"/>
                </a:moveTo>
                <a:cubicBezTo>
                  <a:pt x="11334155" y="6478506"/>
                  <a:pt x="11320054" y="6482952"/>
                  <a:pt x="11306698" y="6494113"/>
                </a:cubicBezTo>
                <a:lnTo>
                  <a:pt x="11306698" y="6491191"/>
                </a:lnTo>
                <a:cubicBezTo>
                  <a:pt x="11306698" y="6487142"/>
                  <a:pt x="11303416" y="6483860"/>
                  <a:pt x="11299367" y="6483860"/>
                </a:cubicBezTo>
                <a:lnTo>
                  <a:pt x="11270045" y="6483860"/>
                </a:lnTo>
                <a:cubicBezTo>
                  <a:pt x="11265997" y="6483860"/>
                  <a:pt x="11262715" y="6487142"/>
                  <a:pt x="11262715" y="6491191"/>
                </a:cubicBezTo>
                <a:lnTo>
                  <a:pt x="11262715" y="6630471"/>
                </a:lnTo>
                <a:cubicBezTo>
                  <a:pt x="11262715" y="6634519"/>
                  <a:pt x="11265997" y="6637801"/>
                  <a:pt x="11270045" y="6637801"/>
                </a:cubicBezTo>
                <a:lnTo>
                  <a:pt x="11299367" y="6637801"/>
                </a:lnTo>
                <a:cubicBezTo>
                  <a:pt x="11303416" y="6637801"/>
                  <a:pt x="11306698" y="6634519"/>
                  <a:pt x="11306698" y="6630471"/>
                </a:cubicBezTo>
                <a:lnTo>
                  <a:pt x="11306698" y="6528422"/>
                </a:lnTo>
                <a:cubicBezTo>
                  <a:pt x="11321204" y="6515722"/>
                  <a:pt x="11351370" y="6509895"/>
                  <a:pt x="11354574" y="6538030"/>
                </a:cubicBezTo>
                <a:lnTo>
                  <a:pt x="11354574" y="6630381"/>
                </a:lnTo>
                <a:cubicBezTo>
                  <a:pt x="11354574" y="6634479"/>
                  <a:pt x="11357896" y="6637801"/>
                  <a:pt x="11361994" y="6637801"/>
                </a:cubicBezTo>
                <a:lnTo>
                  <a:pt x="11391675" y="6637801"/>
                </a:lnTo>
                <a:cubicBezTo>
                  <a:pt x="11395773" y="6637801"/>
                  <a:pt x="11399095" y="6634479"/>
                  <a:pt x="11399095" y="6630381"/>
                </a:cubicBezTo>
                <a:lnTo>
                  <a:pt x="11399095" y="6535957"/>
                </a:lnTo>
                <a:cubicBezTo>
                  <a:pt x="11399589" y="6505356"/>
                  <a:pt x="11375932" y="6480173"/>
                  <a:pt x="11347210" y="6479027"/>
                </a:cubicBezTo>
                <a:close/>
                <a:moveTo>
                  <a:pt x="11767281" y="6478688"/>
                </a:moveTo>
                <a:cubicBezTo>
                  <a:pt x="11763438" y="6478380"/>
                  <a:pt x="11759836" y="6478427"/>
                  <a:pt x="11756632" y="6478732"/>
                </a:cubicBezTo>
                <a:cubicBezTo>
                  <a:pt x="11731003" y="6481174"/>
                  <a:pt x="11690984" y="6490190"/>
                  <a:pt x="11684507" y="6562075"/>
                </a:cubicBezTo>
                <a:cubicBezTo>
                  <a:pt x="11688013" y="6660824"/>
                  <a:pt x="11787972" y="6649097"/>
                  <a:pt x="11816215" y="6629192"/>
                </a:cubicBezTo>
                <a:cubicBezTo>
                  <a:pt x="11819892" y="6626703"/>
                  <a:pt x="11821710" y="6623553"/>
                  <a:pt x="11819498" y="6618634"/>
                </a:cubicBezTo>
                <a:lnTo>
                  <a:pt x="11809676" y="6601542"/>
                </a:lnTo>
                <a:cubicBezTo>
                  <a:pt x="11807151" y="6598052"/>
                  <a:pt x="11803531" y="6598119"/>
                  <a:pt x="11801416" y="6598794"/>
                </a:cubicBezTo>
                <a:cubicBezTo>
                  <a:pt x="11740271" y="6626968"/>
                  <a:pt x="11724169" y="6578684"/>
                  <a:pt x="11728754" y="6574663"/>
                </a:cubicBezTo>
                <a:lnTo>
                  <a:pt x="11828926" y="6574664"/>
                </a:lnTo>
                <a:lnTo>
                  <a:pt x="11829482" y="6570521"/>
                </a:lnTo>
                <a:cubicBezTo>
                  <a:pt x="11832895" y="6500389"/>
                  <a:pt x="11794182" y="6480843"/>
                  <a:pt x="11767281" y="6478688"/>
                </a:cubicBezTo>
                <a:close/>
                <a:moveTo>
                  <a:pt x="11853605" y="6437494"/>
                </a:moveTo>
                <a:cubicBezTo>
                  <a:pt x="11849541" y="6437494"/>
                  <a:pt x="11846246" y="6440788"/>
                  <a:pt x="11846246" y="6444852"/>
                </a:cubicBezTo>
                <a:lnTo>
                  <a:pt x="11846246" y="6630443"/>
                </a:lnTo>
                <a:cubicBezTo>
                  <a:pt x="11846246" y="6634507"/>
                  <a:pt x="11849541" y="6637801"/>
                  <a:pt x="11853605" y="6637801"/>
                </a:cubicBezTo>
                <a:lnTo>
                  <a:pt x="11883038" y="6637801"/>
                </a:lnTo>
                <a:cubicBezTo>
                  <a:pt x="11887102" y="6637801"/>
                  <a:pt x="11890397" y="6634507"/>
                  <a:pt x="11890397" y="6630443"/>
                </a:cubicBezTo>
                <a:lnTo>
                  <a:pt x="11890397" y="6444852"/>
                </a:lnTo>
                <a:cubicBezTo>
                  <a:pt x="11890397" y="6440788"/>
                  <a:pt x="11887102" y="6437494"/>
                  <a:pt x="11883038" y="6437494"/>
                </a:cubicBezTo>
                <a:close/>
                <a:moveTo>
                  <a:pt x="11597495" y="6434119"/>
                </a:moveTo>
                <a:cubicBezTo>
                  <a:pt x="11593373" y="6434119"/>
                  <a:pt x="11590031" y="6437479"/>
                  <a:pt x="11590031" y="6441623"/>
                </a:cubicBezTo>
                <a:lnTo>
                  <a:pt x="11589535" y="6596938"/>
                </a:lnTo>
                <a:cubicBezTo>
                  <a:pt x="11592965" y="6657491"/>
                  <a:pt x="11665226" y="6647011"/>
                  <a:pt x="11678981" y="6636985"/>
                </a:cubicBezTo>
                <a:cubicBezTo>
                  <a:pt x="11683803" y="6634789"/>
                  <a:pt x="11683844" y="6630456"/>
                  <a:pt x="11682222" y="6624228"/>
                </a:cubicBezTo>
                <a:lnTo>
                  <a:pt x="11675930" y="6607741"/>
                </a:lnTo>
                <a:cubicBezTo>
                  <a:pt x="11674224" y="6604285"/>
                  <a:pt x="11671803" y="6602930"/>
                  <a:pt x="11668485" y="6603812"/>
                </a:cubicBezTo>
                <a:cubicBezTo>
                  <a:pt x="11652902" y="6607952"/>
                  <a:pt x="11635783" y="6609097"/>
                  <a:pt x="11634816" y="6587442"/>
                </a:cubicBezTo>
                <a:lnTo>
                  <a:pt x="11634816" y="6520823"/>
                </a:lnTo>
                <a:lnTo>
                  <a:pt x="11677947" y="6520823"/>
                </a:lnTo>
                <a:cubicBezTo>
                  <a:pt x="11681541" y="6520823"/>
                  <a:pt x="11684454" y="6517895"/>
                  <a:pt x="11684454" y="6514283"/>
                </a:cubicBezTo>
                <a:lnTo>
                  <a:pt x="11684454" y="6488122"/>
                </a:lnTo>
                <a:cubicBezTo>
                  <a:pt x="11684454" y="6484510"/>
                  <a:pt x="11681541" y="6481581"/>
                  <a:pt x="11677947" y="6481581"/>
                </a:cubicBezTo>
                <a:lnTo>
                  <a:pt x="11634816" y="6481581"/>
                </a:lnTo>
                <a:lnTo>
                  <a:pt x="11634816" y="6441623"/>
                </a:lnTo>
                <a:cubicBezTo>
                  <a:pt x="11634816" y="6437479"/>
                  <a:pt x="11631474" y="6434119"/>
                  <a:pt x="11627352" y="6434119"/>
                </a:cubicBezTo>
                <a:close/>
                <a:moveTo>
                  <a:pt x="11104356" y="6424529"/>
                </a:moveTo>
                <a:cubicBezTo>
                  <a:pt x="11019102" y="6429429"/>
                  <a:pt x="11014850" y="6510790"/>
                  <a:pt x="11064963" y="6538562"/>
                </a:cubicBezTo>
                <a:cubicBezTo>
                  <a:pt x="11088414" y="6551558"/>
                  <a:pt x="11131563" y="6560570"/>
                  <a:pt x="11126428" y="6583875"/>
                </a:cubicBezTo>
                <a:cubicBezTo>
                  <a:pt x="11123800" y="6600150"/>
                  <a:pt x="11109138" y="6603048"/>
                  <a:pt x="11096715" y="6604128"/>
                </a:cubicBezTo>
                <a:cubicBezTo>
                  <a:pt x="11084293" y="6605209"/>
                  <a:pt x="11061734" y="6595670"/>
                  <a:pt x="11051893" y="6590356"/>
                </a:cubicBezTo>
                <a:cubicBezTo>
                  <a:pt x="11047822" y="6588157"/>
                  <a:pt x="11045182" y="6590224"/>
                  <a:pt x="11042600" y="6593498"/>
                </a:cubicBezTo>
                <a:lnTo>
                  <a:pt x="11030931" y="6610997"/>
                </a:lnTo>
                <a:cubicBezTo>
                  <a:pt x="11027002" y="6616622"/>
                  <a:pt x="11029407" y="6622242"/>
                  <a:pt x="11032111" y="6624182"/>
                </a:cubicBezTo>
                <a:cubicBezTo>
                  <a:pt x="11045864" y="6635003"/>
                  <a:pt x="11067882" y="6644471"/>
                  <a:pt x="11098058" y="6644570"/>
                </a:cubicBezTo>
                <a:cubicBezTo>
                  <a:pt x="11126087" y="6644662"/>
                  <a:pt x="11170195" y="6631036"/>
                  <a:pt x="11174087" y="6582238"/>
                </a:cubicBezTo>
                <a:cubicBezTo>
                  <a:pt x="11177765" y="6531481"/>
                  <a:pt x="11134779" y="6518683"/>
                  <a:pt x="11112294" y="6508510"/>
                </a:cubicBezTo>
                <a:cubicBezTo>
                  <a:pt x="11091245" y="6498986"/>
                  <a:pt x="11076213" y="6493723"/>
                  <a:pt x="11078904" y="6481467"/>
                </a:cubicBezTo>
                <a:cubicBezTo>
                  <a:pt x="11089182" y="6448104"/>
                  <a:pt x="11135685" y="6468463"/>
                  <a:pt x="11144717" y="6474427"/>
                </a:cubicBezTo>
                <a:cubicBezTo>
                  <a:pt x="11147399" y="6476198"/>
                  <a:pt x="11153337" y="6476216"/>
                  <a:pt x="11155762" y="6472942"/>
                </a:cubicBezTo>
                <a:lnTo>
                  <a:pt x="11167225" y="6457237"/>
                </a:lnTo>
                <a:cubicBezTo>
                  <a:pt x="11170914" y="6451612"/>
                  <a:pt x="11170632" y="6446209"/>
                  <a:pt x="11168093" y="6444269"/>
                </a:cubicBezTo>
                <a:cubicBezTo>
                  <a:pt x="11151443" y="6430679"/>
                  <a:pt x="11128468" y="6423876"/>
                  <a:pt x="11104356" y="6424529"/>
                </a:cubicBezTo>
                <a:close/>
                <a:moveTo>
                  <a:pt x="11213550" y="6367135"/>
                </a:moveTo>
                <a:cubicBezTo>
                  <a:pt x="11197824" y="6367135"/>
                  <a:pt x="11185076" y="6379883"/>
                  <a:pt x="11185076" y="6395609"/>
                </a:cubicBezTo>
                <a:cubicBezTo>
                  <a:pt x="11185076" y="6411335"/>
                  <a:pt x="11197824" y="6424084"/>
                  <a:pt x="11213550" y="6424084"/>
                </a:cubicBezTo>
                <a:cubicBezTo>
                  <a:pt x="11229276" y="6424084"/>
                  <a:pt x="11242025" y="6411335"/>
                  <a:pt x="11242025" y="6395609"/>
                </a:cubicBezTo>
                <a:cubicBezTo>
                  <a:pt x="11242025" y="6379883"/>
                  <a:pt x="11229276" y="6367135"/>
                  <a:pt x="11213550" y="6367135"/>
                </a:cubicBezTo>
                <a:close/>
                <a:moveTo>
                  <a:pt x="11748363" y="6309384"/>
                </a:moveTo>
                <a:cubicBezTo>
                  <a:pt x="11714251" y="6309384"/>
                  <a:pt x="11686598" y="6337037"/>
                  <a:pt x="11686598" y="6371149"/>
                </a:cubicBezTo>
                <a:cubicBezTo>
                  <a:pt x="11686598" y="6405260"/>
                  <a:pt x="11714251" y="6432913"/>
                  <a:pt x="11748363" y="6432913"/>
                </a:cubicBezTo>
                <a:cubicBezTo>
                  <a:pt x="11782474" y="6432913"/>
                  <a:pt x="11810127" y="6405260"/>
                  <a:pt x="11810127" y="6371149"/>
                </a:cubicBezTo>
                <a:cubicBezTo>
                  <a:pt x="11810127" y="6337037"/>
                  <a:pt x="11782474" y="6309384"/>
                  <a:pt x="11748363" y="6309384"/>
                </a:cubicBezTo>
                <a:close/>
                <a:moveTo>
                  <a:pt x="11334376" y="6278468"/>
                </a:moveTo>
                <a:cubicBezTo>
                  <a:pt x="11314331" y="6278468"/>
                  <a:pt x="11298080" y="6294718"/>
                  <a:pt x="11298080" y="6314764"/>
                </a:cubicBezTo>
                <a:cubicBezTo>
                  <a:pt x="11298080" y="6334810"/>
                  <a:pt x="11314331" y="6351060"/>
                  <a:pt x="11334376" y="6351060"/>
                </a:cubicBezTo>
                <a:cubicBezTo>
                  <a:pt x="11354422" y="6351060"/>
                  <a:pt x="11370672" y="6334810"/>
                  <a:pt x="11370672" y="6314764"/>
                </a:cubicBezTo>
                <a:cubicBezTo>
                  <a:pt x="11370672" y="6294718"/>
                  <a:pt x="11354422" y="6278468"/>
                  <a:pt x="11334376" y="6278468"/>
                </a:cubicBezTo>
                <a:close/>
                <a:moveTo>
                  <a:pt x="11614124" y="6247849"/>
                </a:moveTo>
                <a:cubicBezTo>
                  <a:pt x="11584060" y="6247849"/>
                  <a:pt x="11559688" y="6272221"/>
                  <a:pt x="11559688" y="6302285"/>
                </a:cubicBezTo>
                <a:cubicBezTo>
                  <a:pt x="11559688" y="6332349"/>
                  <a:pt x="11584060" y="6356721"/>
                  <a:pt x="11614124" y="6356721"/>
                </a:cubicBezTo>
                <a:cubicBezTo>
                  <a:pt x="11644188" y="6356721"/>
                  <a:pt x="11668560" y="6332349"/>
                  <a:pt x="11668560" y="6302285"/>
                </a:cubicBezTo>
                <a:cubicBezTo>
                  <a:pt x="11668560" y="6272221"/>
                  <a:pt x="11644188" y="6247849"/>
                  <a:pt x="11614124" y="6247849"/>
                </a:cubicBezTo>
                <a:close/>
                <a:moveTo>
                  <a:pt x="11478047" y="6238536"/>
                </a:moveTo>
                <a:cubicBezTo>
                  <a:pt x="11453479" y="6238536"/>
                  <a:pt x="11433562" y="6258453"/>
                  <a:pt x="11433562" y="6283022"/>
                </a:cubicBezTo>
                <a:cubicBezTo>
                  <a:pt x="11433562" y="6307590"/>
                  <a:pt x="11453479" y="6327507"/>
                  <a:pt x="11478047" y="6327507"/>
                </a:cubicBezTo>
                <a:cubicBezTo>
                  <a:pt x="11502616" y="6327507"/>
                  <a:pt x="11522533" y="6307590"/>
                  <a:pt x="11522533" y="6283022"/>
                </a:cubicBezTo>
                <a:cubicBezTo>
                  <a:pt x="11522533" y="6258453"/>
                  <a:pt x="11502616" y="6238536"/>
                  <a:pt x="11478047" y="6238536"/>
                </a:cubicBezTo>
                <a:close/>
                <a:moveTo>
                  <a:pt x="0" y="0"/>
                </a:moveTo>
                <a:lnTo>
                  <a:pt x="4942915" y="0"/>
                </a:lnTo>
                <a:lnTo>
                  <a:pt x="5056898" y="177798"/>
                </a:lnTo>
                <a:cubicBezTo>
                  <a:pt x="6345351" y="2084958"/>
                  <a:pt x="8527317" y="3338863"/>
                  <a:pt x="11002149" y="3338863"/>
                </a:cubicBezTo>
                <a:cubicBezTo>
                  <a:pt x="11311503" y="3338863"/>
                  <a:pt x="11616281" y="3319271"/>
                  <a:pt x="11915310" y="3281259"/>
                </a:cubicBezTo>
                <a:lnTo>
                  <a:pt x="12192000" y="3237219"/>
                </a:lnTo>
                <a:lnTo>
                  <a:pt x="12192000" y="6858000"/>
                </a:lnTo>
                <a:lnTo>
                  <a:pt x="0" y="6858000"/>
                </a:lnTo>
                <a:close/>
              </a:path>
            </a:pathLst>
          </a:custGeom>
        </p:spPr>
        <p:txBody>
          <a:bodyPr wrap="square">
            <a:noAutofit/>
          </a:bodyPr>
          <a:lstStyle/>
          <a:p>
            <a:endParaRPr lang="en-SG"/>
          </a:p>
        </p:txBody>
      </p:sp>
      <p:sp>
        <p:nvSpPr>
          <p:cNvPr id="16" name="Freeform 15"/>
          <p:cNvSpPr/>
          <p:nvPr userDrawn="1"/>
        </p:nvSpPr>
        <p:spPr>
          <a:xfrm>
            <a:off x="11031363" y="6239496"/>
            <a:ext cx="861532" cy="472390"/>
          </a:xfrm>
          <a:custGeom>
            <a:avLst/>
            <a:gdLst>
              <a:gd name="connsiteX0" fmla="*/ 2947383 w 5332420"/>
              <a:gd name="connsiteY0" fmla="*/ 1712597 h 2923841"/>
              <a:gd name="connsiteX1" fmla="*/ 2683628 w 5332420"/>
              <a:gd name="connsiteY1" fmla="*/ 1936742 h 2923841"/>
              <a:gd name="connsiteX2" fmla="*/ 2930472 w 5332420"/>
              <a:gd name="connsiteY2" fmla="*/ 2244900 h 2923841"/>
              <a:gd name="connsiteX3" fmla="*/ 3039045 w 5332420"/>
              <a:gd name="connsiteY3" fmla="*/ 2221075 h 2923841"/>
              <a:gd name="connsiteX4" fmla="*/ 3039045 w 5332420"/>
              <a:gd name="connsiteY4" fmla="*/ 2113657 h 2923841"/>
              <a:gd name="connsiteX5" fmla="*/ 3039046 w 5332420"/>
              <a:gd name="connsiteY5" fmla="*/ 2113655 h 2923841"/>
              <a:gd name="connsiteX6" fmla="*/ 3039046 w 5332420"/>
              <a:gd name="connsiteY6" fmla="*/ 1730124 h 2923841"/>
              <a:gd name="connsiteX7" fmla="*/ 3000050 w 5332420"/>
              <a:gd name="connsiteY7" fmla="*/ 1717940 h 2923841"/>
              <a:gd name="connsiteX8" fmla="*/ 2947383 w 5332420"/>
              <a:gd name="connsiteY8" fmla="*/ 1712597 h 2923841"/>
              <a:gd name="connsiteX9" fmla="*/ 4527405 w 5332420"/>
              <a:gd name="connsiteY9" fmla="*/ 1696172 h 2923841"/>
              <a:gd name="connsiteX10" fmla="*/ 4336621 w 5332420"/>
              <a:gd name="connsiteY10" fmla="*/ 1884158 h 2923841"/>
              <a:gd name="connsiteX11" fmla="*/ 4695083 w 5332420"/>
              <a:gd name="connsiteY11" fmla="*/ 1885808 h 2923841"/>
              <a:gd name="connsiteX12" fmla="*/ 4527405 w 5332420"/>
              <a:gd name="connsiteY12" fmla="*/ 1696172 h 2923841"/>
              <a:gd name="connsiteX13" fmla="*/ 1051224 w 5332420"/>
              <a:gd name="connsiteY13" fmla="*/ 1514798 h 2923841"/>
              <a:gd name="connsiteX14" fmla="*/ 1233401 w 5332420"/>
              <a:gd name="connsiteY14" fmla="*/ 1514798 h 2923841"/>
              <a:gd name="connsiteX15" fmla="*/ 1278947 w 5332420"/>
              <a:gd name="connsiteY15" fmla="*/ 1560344 h 2923841"/>
              <a:gd name="connsiteX16" fmla="*/ 1278947 w 5332420"/>
              <a:gd name="connsiteY16" fmla="*/ 2425693 h 2923841"/>
              <a:gd name="connsiteX17" fmla="*/ 1233401 w 5332420"/>
              <a:gd name="connsiteY17" fmla="*/ 2471239 h 2923841"/>
              <a:gd name="connsiteX18" fmla="*/ 1051224 w 5332420"/>
              <a:gd name="connsiteY18" fmla="*/ 2471239 h 2923841"/>
              <a:gd name="connsiteX19" fmla="*/ 1005678 w 5332420"/>
              <a:gd name="connsiteY19" fmla="*/ 2425693 h 2923841"/>
              <a:gd name="connsiteX20" fmla="*/ 1005678 w 5332420"/>
              <a:gd name="connsiteY20" fmla="*/ 1560344 h 2923841"/>
              <a:gd name="connsiteX21" fmla="*/ 1051224 w 5332420"/>
              <a:gd name="connsiteY21" fmla="*/ 1514798 h 2923841"/>
              <a:gd name="connsiteX22" fmla="*/ 2953413 w 5332420"/>
              <a:gd name="connsiteY22" fmla="*/ 1495246 h 2923841"/>
              <a:gd name="connsiteX23" fmla="*/ 3323439 w 5332420"/>
              <a:gd name="connsiteY23" fmla="*/ 1604410 h 2923841"/>
              <a:gd name="connsiteX24" fmla="*/ 3323439 w 5332420"/>
              <a:gd name="connsiteY24" fmla="*/ 2113657 h 2923841"/>
              <a:gd name="connsiteX25" fmla="*/ 3323439 w 5332420"/>
              <a:gd name="connsiteY25" fmla="*/ 2208189 h 2923841"/>
              <a:gd name="connsiteX26" fmla="*/ 3323050 w 5332420"/>
              <a:gd name="connsiteY26" fmla="*/ 2408204 h 2923841"/>
              <a:gd name="connsiteX27" fmla="*/ 2867566 w 5332420"/>
              <a:gd name="connsiteY27" fmla="*/ 2923608 h 2923841"/>
              <a:gd name="connsiteX28" fmla="*/ 2459149 w 5332420"/>
              <a:gd name="connsiteY28" fmla="*/ 2796201 h 2923841"/>
              <a:gd name="connsiteX29" fmla="*/ 2456152 w 5332420"/>
              <a:gd name="connsiteY29" fmla="*/ 2722626 h 2923841"/>
              <a:gd name="connsiteX30" fmla="*/ 2518527 w 5332420"/>
              <a:gd name="connsiteY30" fmla="*/ 2629512 h 2923841"/>
              <a:gd name="connsiteX31" fmla="*/ 2595315 w 5332420"/>
              <a:gd name="connsiteY31" fmla="*/ 2617844 h 2923841"/>
              <a:gd name="connsiteX32" fmla="*/ 2861873 w 5332420"/>
              <a:gd name="connsiteY32" fmla="*/ 2689975 h 2923841"/>
              <a:gd name="connsiteX33" fmla="*/ 3038996 w 5332420"/>
              <a:gd name="connsiteY33" fmla="*/ 2500476 h 2923841"/>
              <a:gd name="connsiteX34" fmla="*/ 3039045 w 5332420"/>
              <a:gd name="connsiteY34" fmla="*/ 2430976 h 2923841"/>
              <a:gd name="connsiteX35" fmla="*/ 2409051 w 5332420"/>
              <a:gd name="connsiteY35" fmla="*/ 2011078 h 2923841"/>
              <a:gd name="connsiteX36" fmla="*/ 2953413 w 5332420"/>
              <a:gd name="connsiteY36" fmla="*/ 1495246 h 2923841"/>
              <a:gd name="connsiteX37" fmla="*/ 1970387 w 5332420"/>
              <a:gd name="connsiteY37" fmla="*/ 1488509 h 2923841"/>
              <a:gd name="connsiteX38" fmla="*/ 2291527 w 5332420"/>
              <a:gd name="connsiteY38" fmla="*/ 1840874 h 2923841"/>
              <a:gd name="connsiteX39" fmla="*/ 2291527 w 5332420"/>
              <a:gd name="connsiteY39" fmla="*/ 2425309 h 2923841"/>
              <a:gd name="connsiteX40" fmla="*/ 2245599 w 5332420"/>
              <a:gd name="connsiteY40" fmla="*/ 2471237 h 2923841"/>
              <a:gd name="connsiteX41" fmla="*/ 2061889 w 5332420"/>
              <a:gd name="connsiteY41" fmla="*/ 2471237 h 2923841"/>
              <a:gd name="connsiteX42" fmla="*/ 2015961 w 5332420"/>
              <a:gd name="connsiteY42" fmla="*/ 2425309 h 2923841"/>
              <a:gd name="connsiteX43" fmla="*/ 2015961 w 5332420"/>
              <a:gd name="connsiteY43" fmla="*/ 1853708 h 2923841"/>
              <a:gd name="connsiteX44" fmla="*/ 1719637 w 5332420"/>
              <a:gd name="connsiteY44" fmla="*/ 1794240 h 2923841"/>
              <a:gd name="connsiteX45" fmla="*/ 1719637 w 5332420"/>
              <a:gd name="connsiteY45" fmla="*/ 2425865 h 2923841"/>
              <a:gd name="connsiteX46" fmla="*/ 1674264 w 5332420"/>
              <a:gd name="connsiteY46" fmla="*/ 2471238 h 2923841"/>
              <a:gd name="connsiteX47" fmla="*/ 1492777 w 5332420"/>
              <a:gd name="connsiteY47" fmla="*/ 2471238 h 2923841"/>
              <a:gd name="connsiteX48" fmla="*/ 1447404 w 5332420"/>
              <a:gd name="connsiteY48" fmla="*/ 2425865 h 2923841"/>
              <a:gd name="connsiteX49" fmla="*/ 1447404 w 5332420"/>
              <a:gd name="connsiteY49" fmla="*/ 1563796 h 2923841"/>
              <a:gd name="connsiteX50" fmla="*/ 1492777 w 5332420"/>
              <a:gd name="connsiteY50" fmla="*/ 1518422 h 2923841"/>
              <a:gd name="connsiteX51" fmla="*/ 1674264 w 5332420"/>
              <a:gd name="connsiteY51" fmla="*/ 1518422 h 2923841"/>
              <a:gd name="connsiteX52" fmla="*/ 1719637 w 5332420"/>
              <a:gd name="connsiteY52" fmla="*/ 1563796 h 2923841"/>
              <a:gd name="connsiteX53" fmla="*/ 1719637 w 5332420"/>
              <a:gd name="connsiteY53" fmla="*/ 1581885 h 2923841"/>
              <a:gd name="connsiteX54" fmla="*/ 1970387 w 5332420"/>
              <a:gd name="connsiteY54" fmla="*/ 1488509 h 2923841"/>
              <a:gd name="connsiteX55" fmla="*/ 4570398 w 5332420"/>
              <a:gd name="connsiteY55" fmla="*/ 1486409 h 2923841"/>
              <a:gd name="connsiteX56" fmla="*/ 4955392 w 5332420"/>
              <a:gd name="connsiteY56" fmla="*/ 2054807 h 2923841"/>
              <a:gd name="connsiteX57" fmla="*/ 4951948 w 5332420"/>
              <a:gd name="connsiteY57" fmla="*/ 2080452 h 2923841"/>
              <a:gd name="connsiteX58" fmla="*/ 4331939 w 5332420"/>
              <a:gd name="connsiteY58" fmla="*/ 2080442 h 2923841"/>
              <a:gd name="connsiteX59" fmla="*/ 4781674 w 5332420"/>
              <a:gd name="connsiteY59" fmla="*/ 2229803 h 2923841"/>
              <a:gd name="connsiteX60" fmla="*/ 4832799 w 5332420"/>
              <a:gd name="connsiteY60" fmla="*/ 2246809 h 2923841"/>
              <a:gd name="connsiteX61" fmla="*/ 4893595 w 5332420"/>
              <a:gd name="connsiteY61" fmla="*/ 2352599 h 2923841"/>
              <a:gd name="connsiteX62" fmla="*/ 4873271 w 5332420"/>
              <a:gd name="connsiteY62" fmla="*/ 2417950 h 2923841"/>
              <a:gd name="connsiteX63" fmla="*/ 4058072 w 5332420"/>
              <a:gd name="connsiteY63" fmla="*/ 2002529 h 2923841"/>
              <a:gd name="connsiteX64" fmla="*/ 4504489 w 5332420"/>
              <a:gd name="connsiteY64" fmla="*/ 1486685 h 2923841"/>
              <a:gd name="connsiteX65" fmla="*/ 4570398 w 5332420"/>
              <a:gd name="connsiteY65" fmla="*/ 1486409 h 2923841"/>
              <a:gd name="connsiteX66" fmla="*/ 5104697 w 5332420"/>
              <a:gd name="connsiteY66" fmla="*/ 1231440 h 2923841"/>
              <a:gd name="connsiteX67" fmla="*/ 5286874 w 5332420"/>
              <a:gd name="connsiteY67" fmla="*/ 1231440 h 2923841"/>
              <a:gd name="connsiteX68" fmla="*/ 5332420 w 5332420"/>
              <a:gd name="connsiteY68" fmla="*/ 1276986 h 2923841"/>
              <a:gd name="connsiteX69" fmla="*/ 5332420 w 5332420"/>
              <a:gd name="connsiteY69" fmla="*/ 2425692 h 2923841"/>
              <a:gd name="connsiteX70" fmla="*/ 5286874 w 5332420"/>
              <a:gd name="connsiteY70" fmla="*/ 2471238 h 2923841"/>
              <a:gd name="connsiteX71" fmla="*/ 5104697 w 5332420"/>
              <a:gd name="connsiteY71" fmla="*/ 2471238 h 2923841"/>
              <a:gd name="connsiteX72" fmla="*/ 5059151 w 5332420"/>
              <a:gd name="connsiteY72" fmla="*/ 2425692 h 2923841"/>
              <a:gd name="connsiteX73" fmla="*/ 5059151 w 5332420"/>
              <a:gd name="connsiteY73" fmla="*/ 1276986 h 2923841"/>
              <a:gd name="connsiteX74" fmla="*/ 5104697 w 5332420"/>
              <a:gd name="connsiteY74" fmla="*/ 1231440 h 2923841"/>
              <a:gd name="connsiteX75" fmla="*/ 3704313 w 5332420"/>
              <a:gd name="connsiteY75" fmla="*/ 1210555 h 2923841"/>
              <a:gd name="connsiteX76" fmla="*/ 3750514 w 5332420"/>
              <a:gd name="connsiteY76" fmla="*/ 1256997 h 2923841"/>
              <a:gd name="connsiteX77" fmla="*/ 3750514 w 5332420"/>
              <a:gd name="connsiteY77" fmla="*/ 1504318 h 2923841"/>
              <a:gd name="connsiteX78" fmla="*/ 4017470 w 5332420"/>
              <a:gd name="connsiteY78" fmla="*/ 1504318 h 2923841"/>
              <a:gd name="connsiteX79" fmla="*/ 4057742 w 5332420"/>
              <a:gd name="connsiteY79" fmla="*/ 1544800 h 2923841"/>
              <a:gd name="connsiteX80" fmla="*/ 4057742 w 5332420"/>
              <a:gd name="connsiteY80" fmla="*/ 1706724 h 2923841"/>
              <a:gd name="connsiteX81" fmla="*/ 4017470 w 5332420"/>
              <a:gd name="connsiteY81" fmla="*/ 1747206 h 2923841"/>
              <a:gd name="connsiteX82" fmla="*/ 3750514 w 5332420"/>
              <a:gd name="connsiteY82" fmla="*/ 1747206 h 2923841"/>
              <a:gd name="connsiteX83" fmla="*/ 3750514 w 5332420"/>
              <a:gd name="connsiteY83" fmla="*/ 2159540 h 2923841"/>
              <a:gd name="connsiteX84" fmla="*/ 3958902 w 5332420"/>
              <a:gd name="connsiteY84" fmla="*/ 2260860 h 2923841"/>
              <a:gd name="connsiteX85" fmla="*/ 4004982 w 5332420"/>
              <a:gd name="connsiteY85" fmla="*/ 2285180 h 2923841"/>
              <a:gd name="connsiteX86" fmla="*/ 4043927 w 5332420"/>
              <a:gd name="connsiteY86" fmla="*/ 2387228 h 2923841"/>
              <a:gd name="connsiteX87" fmla="*/ 4023870 w 5332420"/>
              <a:gd name="connsiteY87" fmla="*/ 2466184 h 2923841"/>
              <a:gd name="connsiteX88" fmla="*/ 3470247 w 5332420"/>
              <a:gd name="connsiteY88" fmla="*/ 2218316 h 2923841"/>
              <a:gd name="connsiteX89" fmla="*/ 3473314 w 5332420"/>
              <a:gd name="connsiteY89" fmla="*/ 1256997 h 2923841"/>
              <a:gd name="connsiteX90" fmla="*/ 3519515 w 5332420"/>
              <a:gd name="connsiteY90" fmla="*/ 1210555 h 2923841"/>
              <a:gd name="connsiteX91" fmla="*/ 467251 w 5332420"/>
              <a:gd name="connsiteY91" fmla="*/ 1151197 h 2923841"/>
              <a:gd name="connsiteX92" fmla="*/ 861745 w 5332420"/>
              <a:gd name="connsiteY92" fmla="*/ 1273374 h 2923841"/>
              <a:gd name="connsiteX93" fmla="*/ 856371 w 5332420"/>
              <a:gd name="connsiteY93" fmla="*/ 1353642 h 2923841"/>
              <a:gd name="connsiteX94" fmla="*/ 785422 w 5332420"/>
              <a:gd name="connsiteY94" fmla="*/ 1450849 h 2923841"/>
              <a:gd name="connsiteX95" fmla="*/ 717064 w 5332420"/>
              <a:gd name="connsiteY95" fmla="*/ 1460039 h 2923841"/>
              <a:gd name="connsiteX96" fmla="*/ 309712 w 5332420"/>
              <a:gd name="connsiteY96" fmla="*/ 1503612 h 2923841"/>
              <a:gd name="connsiteX97" fmla="*/ 516378 w 5332420"/>
              <a:gd name="connsiteY97" fmla="*/ 1670990 h 2923841"/>
              <a:gd name="connsiteX98" fmla="*/ 898846 w 5332420"/>
              <a:gd name="connsiteY98" fmla="*/ 2127329 h 2923841"/>
              <a:gd name="connsiteX99" fmla="*/ 428269 w 5332420"/>
              <a:gd name="connsiteY99" fmla="*/ 2513133 h 2923841"/>
              <a:gd name="connsiteX100" fmla="*/ 20094 w 5332420"/>
              <a:gd name="connsiteY100" fmla="*/ 2386941 h 2923841"/>
              <a:gd name="connsiteX101" fmla="*/ 12790 w 5332420"/>
              <a:gd name="connsiteY101" fmla="*/ 2305332 h 2923841"/>
              <a:gd name="connsiteX102" fmla="*/ 85011 w 5332420"/>
              <a:gd name="connsiteY102" fmla="*/ 2197025 h 2923841"/>
              <a:gd name="connsiteX103" fmla="*/ 142532 w 5332420"/>
              <a:gd name="connsiteY103" fmla="*/ 2177573 h 2923841"/>
              <a:gd name="connsiteX104" fmla="*/ 419958 w 5332420"/>
              <a:gd name="connsiteY104" fmla="*/ 2262819 h 2923841"/>
              <a:gd name="connsiteX105" fmla="*/ 603863 w 5332420"/>
              <a:gd name="connsiteY105" fmla="*/ 2137461 h 2923841"/>
              <a:gd name="connsiteX106" fmla="*/ 223430 w 5332420"/>
              <a:gd name="connsiteY106" fmla="*/ 1856998 h 2923841"/>
              <a:gd name="connsiteX107" fmla="*/ 467251 w 5332420"/>
              <a:gd name="connsiteY107" fmla="*/ 1151197 h 2923841"/>
              <a:gd name="connsiteX108" fmla="*/ 1143102 w 5332420"/>
              <a:gd name="connsiteY108" fmla="*/ 795955 h 2923841"/>
              <a:gd name="connsiteX109" fmla="*/ 1319345 w 5332420"/>
              <a:gd name="connsiteY109" fmla="*/ 972198 h 2923841"/>
              <a:gd name="connsiteX110" fmla="*/ 1143102 w 5332420"/>
              <a:gd name="connsiteY110" fmla="*/ 1148441 h 2923841"/>
              <a:gd name="connsiteX111" fmla="*/ 966859 w 5332420"/>
              <a:gd name="connsiteY111" fmla="*/ 972198 h 2923841"/>
              <a:gd name="connsiteX112" fmla="*/ 1143102 w 5332420"/>
              <a:gd name="connsiteY112" fmla="*/ 795955 h 2923841"/>
              <a:gd name="connsiteX113" fmla="*/ 4453304 w 5332420"/>
              <a:gd name="connsiteY113" fmla="*/ 438510 h 2923841"/>
              <a:gd name="connsiteX114" fmla="*/ 4835594 w 5332420"/>
              <a:gd name="connsiteY114" fmla="*/ 820800 h 2923841"/>
              <a:gd name="connsiteX115" fmla="*/ 4453304 w 5332420"/>
              <a:gd name="connsiteY115" fmla="*/ 1203090 h 2923841"/>
              <a:gd name="connsiteX116" fmla="*/ 4071014 w 5332420"/>
              <a:gd name="connsiteY116" fmla="*/ 820800 h 2923841"/>
              <a:gd name="connsiteX117" fmla="*/ 4453304 w 5332420"/>
              <a:gd name="connsiteY117" fmla="*/ 438510 h 2923841"/>
              <a:gd name="connsiteX118" fmla="*/ 1890951 w 5332420"/>
              <a:gd name="connsiteY118" fmla="*/ 247157 h 2923841"/>
              <a:gd name="connsiteX119" fmla="*/ 2115603 w 5332420"/>
              <a:gd name="connsiteY119" fmla="*/ 471809 h 2923841"/>
              <a:gd name="connsiteX120" fmla="*/ 1890951 w 5332420"/>
              <a:gd name="connsiteY120" fmla="*/ 696461 h 2923841"/>
              <a:gd name="connsiteX121" fmla="*/ 1666299 w 5332420"/>
              <a:gd name="connsiteY121" fmla="*/ 471809 h 2923841"/>
              <a:gd name="connsiteX122" fmla="*/ 1890951 w 5332420"/>
              <a:gd name="connsiteY122" fmla="*/ 247157 h 2923841"/>
              <a:gd name="connsiteX123" fmla="*/ 3622439 w 5332420"/>
              <a:gd name="connsiteY123" fmla="*/ 57642 h 2923841"/>
              <a:gd name="connsiteX124" fmla="*/ 3959369 w 5332420"/>
              <a:gd name="connsiteY124" fmla="*/ 394572 h 2923841"/>
              <a:gd name="connsiteX125" fmla="*/ 3622439 w 5332420"/>
              <a:gd name="connsiteY125" fmla="*/ 731502 h 2923841"/>
              <a:gd name="connsiteX126" fmla="*/ 3285509 w 5332420"/>
              <a:gd name="connsiteY126" fmla="*/ 394572 h 2923841"/>
              <a:gd name="connsiteX127" fmla="*/ 3622439 w 5332420"/>
              <a:gd name="connsiteY127" fmla="*/ 57642 h 2923841"/>
              <a:gd name="connsiteX128" fmla="*/ 2780198 w 5332420"/>
              <a:gd name="connsiteY128" fmla="*/ 0 h 2923841"/>
              <a:gd name="connsiteX129" fmla="*/ 3055539 w 5332420"/>
              <a:gd name="connsiteY129" fmla="*/ 275341 h 2923841"/>
              <a:gd name="connsiteX130" fmla="*/ 2780198 w 5332420"/>
              <a:gd name="connsiteY130" fmla="*/ 550682 h 2923841"/>
              <a:gd name="connsiteX131" fmla="*/ 2504857 w 5332420"/>
              <a:gd name="connsiteY131" fmla="*/ 275341 h 2923841"/>
              <a:gd name="connsiteX132" fmla="*/ 2780198 w 5332420"/>
              <a:gd name="connsiteY132" fmla="*/ 0 h 29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32420" h="2923841">
                <a:moveTo>
                  <a:pt x="2947383" y="1712597"/>
                </a:moveTo>
                <a:cubicBezTo>
                  <a:pt x="2803056" y="1712597"/>
                  <a:pt x="2689820" y="1794203"/>
                  <a:pt x="2683628" y="1936742"/>
                </a:cubicBezTo>
                <a:cubicBezTo>
                  <a:pt x="2678209" y="2061464"/>
                  <a:pt x="2706259" y="2266138"/>
                  <a:pt x="2930472" y="2244900"/>
                </a:cubicBezTo>
                <a:lnTo>
                  <a:pt x="3039045" y="2221075"/>
                </a:lnTo>
                <a:lnTo>
                  <a:pt x="3039045" y="2113657"/>
                </a:lnTo>
                <a:cubicBezTo>
                  <a:pt x="3039045" y="2113656"/>
                  <a:pt x="3039046" y="2113656"/>
                  <a:pt x="3039046" y="2113655"/>
                </a:cubicBezTo>
                <a:lnTo>
                  <a:pt x="3039046" y="1730124"/>
                </a:lnTo>
                <a:lnTo>
                  <a:pt x="3000050" y="1717940"/>
                </a:lnTo>
                <a:cubicBezTo>
                  <a:pt x="2983037" y="1714438"/>
                  <a:pt x="2965424" y="1712597"/>
                  <a:pt x="2947383" y="1712597"/>
                </a:cubicBezTo>
                <a:close/>
                <a:moveTo>
                  <a:pt x="4527405" y="1696172"/>
                </a:moveTo>
                <a:cubicBezTo>
                  <a:pt x="4467661" y="1695897"/>
                  <a:pt x="4347184" y="1730146"/>
                  <a:pt x="4336621" y="1884158"/>
                </a:cubicBezTo>
                <a:lnTo>
                  <a:pt x="4695083" y="1885808"/>
                </a:lnTo>
                <a:cubicBezTo>
                  <a:pt x="4696898" y="1726845"/>
                  <a:pt x="4587148" y="1696447"/>
                  <a:pt x="4527405" y="1696172"/>
                </a:cubicBezTo>
                <a:close/>
                <a:moveTo>
                  <a:pt x="1051224" y="1514798"/>
                </a:moveTo>
                <a:lnTo>
                  <a:pt x="1233401" y="1514798"/>
                </a:lnTo>
                <a:cubicBezTo>
                  <a:pt x="1258555" y="1514798"/>
                  <a:pt x="1278947" y="1535190"/>
                  <a:pt x="1278947" y="1560344"/>
                </a:cubicBezTo>
                <a:lnTo>
                  <a:pt x="1278947" y="2425693"/>
                </a:lnTo>
                <a:cubicBezTo>
                  <a:pt x="1278947" y="2450847"/>
                  <a:pt x="1258555" y="2471239"/>
                  <a:pt x="1233401" y="2471239"/>
                </a:cubicBezTo>
                <a:lnTo>
                  <a:pt x="1051224" y="2471239"/>
                </a:lnTo>
                <a:cubicBezTo>
                  <a:pt x="1026070" y="2471239"/>
                  <a:pt x="1005678" y="2450847"/>
                  <a:pt x="1005678" y="2425693"/>
                </a:cubicBezTo>
                <a:lnTo>
                  <a:pt x="1005678" y="1560344"/>
                </a:lnTo>
                <a:cubicBezTo>
                  <a:pt x="1005678" y="1535190"/>
                  <a:pt x="1026070" y="1514798"/>
                  <a:pt x="1051224" y="1514798"/>
                </a:cubicBezTo>
                <a:close/>
                <a:moveTo>
                  <a:pt x="2953413" y="1495246"/>
                </a:moveTo>
                <a:cubicBezTo>
                  <a:pt x="3102797" y="1503758"/>
                  <a:pt x="3207490" y="1541145"/>
                  <a:pt x="3323439" y="1604410"/>
                </a:cubicBezTo>
                <a:lnTo>
                  <a:pt x="3323439" y="2113657"/>
                </a:lnTo>
                <a:lnTo>
                  <a:pt x="3323439" y="2208189"/>
                </a:lnTo>
                <a:cubicBezTo>
                  <a:pt x="3323310" y="2274861"/>
                  <a:pt x="3323179" y="2341532"/>
                  <a:pt x="3323050" y="2408204"/>
                </a:cubicBezTo>
                <a:cubicBezTo>
                  <a:pt x="3324870" y="2684846"/>
                  <a:pt x="3275701" y="2913220"/>
                  <a:pt x="2867566" y="2923608"/>
                </a:cubicBezTo>
                <a:cubicBezTo>
                  <a:pt x="2709779" y="2927624"/>
                  <a:pt x="2568109" y="2879706"/>
                  <a:pt x="2459149" y="2796201"/>
                </a:cubicBezTo>
                <a:cubicBezTo>
                  <a:pt x="2442532" y="2784279"/>
                  <a:pt x="2432008" y="2757193"/>
                  <a:pt x="2456152" y="2722626"/>
                </a:cubicBezTo>
                <a:lnTo>
                  <a:pt x="2518527" y="2629512"/>
                </a:lnTo>
                <a:cubicBezTo>
                  <a:pt x="2534396" y="2609394"/>
                  <a:pt x="2556801" y="2596069"/>
                  <a:pt x="2595315" y="2617844"/>
                </a:cubicBezTo>
                <a:cubicBezTo>
                  <a:pt x="2682948" y="2664260"/>
                  <a:pt x="2787927" y="2709536"/>
                  <a:pt x="2861873" y="2689975"/>
                </a:cubicBezTo>
                <a:cubicBezTo>
                  <a:pt x="2935819" y="2670413"/>
                  <a:pt x="3040225" y="2641342"/>
                  <a:pt x="3038996" y="2500476"/>
                </a:cubicBezTo>
                <a:cubicBezTo>
                  <a:pt x="3039012" y="2477309"/>
                  <a:pt x="3039029" y="2454143"/>
                  <a:pt x="3039045" y="2430976"/>
                </a:cubicBezTo>
                <a:cubicBezTo>
                  <a:pt x="3014288" y="2462216"/>
                  <a:pt x="2447857" y="2617811"/>
                  <a:pt x="2409051" y="2011078"/>
                </a:cubicBezTo>
                <a:cubicBezTo>
                  <a:pt x="2409051" y="1719197"/>
                  <a:pt x="2616261" y="1488008"/>
                  <a:pt x="2953413" y="1495246"/>
                </a:cubicBezTo>
                <a:close/>
                <a:moveTo>
                  <a:pt x="1970387" y="1488509"/>
                </a:moveTo>
                <a:cubicBezTo>
                  <a:pt x="2148158" y="1495600"/>
                  <a:pt x="2294583" y="1651473"/>
                  <a:pt x="2291527" y="1840874"/>
                </a:cubicBezTo>
                <a:lnTo>
                  <a:pt x="2291527" y="2425309"/>
                </a:lnTo>
                <a:cubicBezTo>
                  <a:pt x="2291527" y="2450674"/>
                  <a:pt x="2270965" y="2471237"/>
                  <a:pt x="2245599" y="2471237"/>
                </a:cubicBezTo>
                <a:lnTo>
                  <a:pt x="2061889" y="2471237"/>
                </a:lnTo>
                <a:cubicBezTo>
                  <a:pt x="2036524" y="2471237"/>
                  <a:pt x="2015961" y="2450674"/>
                  <a:pt x="2015961" y="2425309"/>
                </a:cubicBezTo>
                <a:lnTo>
                  <a:pt x="2015961" y="1853708"/>
                </a:lnTo>
                <a:cubicBezTo>
                  <a:pt x="1996130" y="1679564"/>
                  <a:pt x="1809419" y="1715630"/>
                  <a:pt x="1719637" y="1794240"/>
                </a:cubicBezTo>
                <a:lnTo>
                  <a:pt x="1719637" y="2425865"/>
                </a:lnTo>
                <a:cubicBezTo>
                  <a:pt x="1719637" y="2450923"/>
                  <a:pt x="1699323" y="2471238"/>
                  <a:pt x="1674264" y="2471238"/>
                </a:cubicBezTo>
                <a:lnTo>
                  <a:pt x="1492777" y="2471238"/>
                </a:lnTo>
                <a:cubicBezTo>
                  <a:pt x="1467719" y="2471238"/>
                  <a:pt x="1447404" y="2450923"/>
                  <a:pt x="1447404" y="2425865"/>
                </a:cubicBezTo>
                <a:lnTo>
                  <a:pt x="1447404" y="1563796"/>
                </a:lnTo>
                <a:cubicBezTo>
                  <a:pt x="1447404" y="1538737"/>
                  <a:pt x="1467719" y="1518422"/>
                  <a:pt x="1492777" y="1518422"/>
                </a:cubicBezTo>
                <a:lnTo>
                  <a:pt x="1674264" y="1518422"/>
                </a:lnTo>
                <a:cubicBezTo>
                  <a:pt x="1699323" y="1518422"/>
                  <a:pt x="1719637" y="1538737"/>
                  <a:pt x="1719637" y="1563796"/>
                </a:cubicBezTo>
                <a:lnTo>
                  <a:pt x="1719637" y="1581885"/>
                </a:lnTo>
                <a:cubicBezTo>
                  <a:pt x="1802301" y="1512803"/>
                  <a:pt x="1889582" y="1485286"/>
                  <a:pt x="1970387" y="1488509"/>
                </a:cubicBezTo>
                <a:close/>
                <a:moveTo>
                  <a:pt x="4570398" y="1486409"/>
                </a:moveTo>
                <a:cubicBezTo>
                  <a:pt x="4736901" y="1499747"/>
                  <a:pt x="4976513" y="1620728"/>
                  <a:pt x="4955392" y="2054807"/>
                </a:cubicBezTo>
                <a:lnTo>
                  <a:pt x="4951948" y="2080452"/>
                </a:lnTo>
                <a:lnTo>
                  <a:pt x="4331939" y="2080442"/>
                </a:lnTo>
                <a:cubicBezTo>
                  <a:pt x="4303559" y="2105334"/>
                  <a:pt x="4403222" y="2404182"/>
                  <a:pt x="4781674" y="2229803"/>
                </a:cubicBezTo>
                <a:cubicBezTo>
                  <a:pt x="4794768" y="2225624"/>
                  <a:pt x="4817172" y="2225209"/>
                  <a:pt x="4832799" y="2246809"/>
                </a:cubicBezTo>
                <a:lnTo>
                  <a:pt x="4893595" y="2352599"/>
                </a:lnTo>
                <a:cubicBezTo>
                  <a:pt x="4907286" y="2383048"/>
                  <a:pt x="4896034" y="2402542"/>
                  <a:pt x="4873271" y="2417950"/>
                </a:cubicBezTo>
                <a:cubicBezTo>
                  <a:pt x="4698465" y="2541150"/>
                  <a:pt x="4079771" y="2613734"/>
                  <a:pt x="4058072" y="2002529"/>
                </a:cubicBezTo>
                <a:cubicBezTo>
                  <a:pt x="4098160" y="1557603"/>
                  <a:pt x="4345859" y="1501799"/>
                  <a:pt x="4504489" y="1486685"/>
                </a:cubicBezTo>
                <a:cubicBezTo>
                  <a:pt x="4524318" y="1484795"/>
                  <a:pt x="4546612" y="1484504"/>
                  <a:pt x="4570398" y="1486409"/>
                </a:cubicBezTo>
                <a:close/>
                <a:moveTo>
                  <a:pt x="5104697" y="1231440"/>
                </a:moveTo>
                <a:lnTo>
                  <a:pt x="5286874" y="1231440"/>
                </a:lnTo>
                <a:cubicBezTo>
                  <a:pt x="5312028" y="1231440"/>
                  <a:pt x="5332420" y="1251832"/>
                  <a:pt x="5332420" y="1276986"/>
                </a:cubicBezTo>
                <a:lnTo>
                  <a:pt x="5332420" y="2425692"/>
                </a:lnTo>
                <a:cubicBezTo>
                  <a:pt x="5332420" y="2450846"/>
                  <a:pt x="5312028" y="2471238"/>
                  <a:pt x="5286874" y="2471238"/>
                </a:cubicBezTo>
                <a:lnTo>
                  <a:pt x="5104697" y="2471238"/>
                </a:lnTo>
                <a:cubicBezTo>
                  <a:pt x="5079543" y="2471238"/>
                  <a:pt x="5059151" y="2450846"/>
                  <a:pt x="5059151" y="2425692"/>
                </a:cubicBezTo>
                <a:lnTo>
                  <a:pt x="5059151" y="1276986"/>
                </a:lnTo>
                <a:cubicBezTo>
                  <a:pt x="5059151" y="1251832"/>
                  <a:pt x="5079543" y="1231440"/>
                  <a:pt x="5104697" y="1231440"/>
                </a:cubicBezTo>
                <a:close/>
                <a:moveTo>
                  <a:pt x="3704313" y="1210555"/>
                </a:moveTo>
                <a:cubicBezTo>
                  <a:pt x="3729828" y="1210555"/>
                  <a:pt x="3750514" y="1231348"/>
                  <a:pt x="3750514" y="1256997"/>
                </a:cubicBezTo>
                <a:lnTo>
                  <a:pt x="3750514" y="1504318"/>
                </a:lnTo>
                <a:lnTo>
                  <a:pt x="4017470" y="1504318"/>
                </a:lnTo>
                <a:cubicBezTo>
                  <a:pt x="4039712" y="1504318"/>
                  <a:pt x="4057742" y="1522443"/>
                  <a:pt x="4057742" y="1544800"/>
                </a:cubicBezTo>
                <a:lnTo>
                  <a:pt x="4057742" y="1706724"/>
                </a:lnTo>
                <a:cubicBezTo>
                  <a:pt x="4057742" y="1729081"/>
                  <a:pt x="4039712" y="1747206"/>
                  <a:pt x="4017470" y="1747206"/>
                </a:cubicBezTo>
                <a:lnTo>
                  <a:pt x="3750514" y="1747206"/>
                </a:lnTo>
                <a:lnTo>
                  <a:pt x="3750514" y="2159540"/>
                </a:lnTo>
                <a:cubicBezTo>
                  <a:pt x="3756496" y="2293574"/>
                  <a:pt x="3862453" y="2286486"/>
                  <a:pt x="3958902" y="2260860"/>
                </a:cubicBezTo>
                <a:cubicBezTo>
                  <a:pt x="3979441" y="2255402"/>
                  <a:pt x="3994423" y="2263790"/>
                  <a:pt x="4004982" y="2285180"/>
                </a:cubicBezTo>
                <a:lnTo>
                  <a:pt x="4043927" y="2387228"/>
                </a:lnTo>
                <a:cubicBezTo>
                  <a:pt x="4053966" y="2425771"/>
                  <a:pt x="4053714" y="2452594"/>
                  <a:pt x="4023870" y="2466184"/>
                </a:cubicBezTo>
                <a:cubicBezTo>
                  <a:pt x="3938734" y="2528238"/>
                  <a:pt x="3491477" y="2593104"/>
                  <a:pt x="3470247" y="2218316"/>
                </a:cubicBezTo>
                <a:lnTo>
                  <a:pt x="3473314" y="1256997"/>
                </a:lnTo>
                <a:cubicBezTo>
                  <a:pt x="3473314" y="1231348"/>
                  <a:pt x="3493999" y="1210555"/>
                  <a:pt x="3519515" y="1210555"/>
                </a:cubicBezTo>
                <a:close/>
                <a:moveTo>
                  <a:pt x="467251" y="1151197"/>
                </a:moveTo>
                <a:cubicBezTo>
                  <a:pt x="616488" y="1147152"/>
                  <a:pt x="758690" y="1189261"/>
                  <a:pt x="861745" y="1273374"/>
                </a:cubicBezTo>
                <a:cubicBezTo>
                  <a:pt x="877461" y="1285383"/>
                  <a:pt x="879206" y="1318823"/>
                  <a:pt x="856371" y="1353642"/>
                </a:cubicBezTo>
                <a:lnTo>
                  <a:pt x="785422" y="1450849"/>
                </a:lnTo>
                <a:cubicBezTo>
                  <a:pt x="770413" y="1471113"/>
                  <a:pt x="733664" y="1471001"/>
                  <a:pt x="717064" y="1460039"/>
                </a:cubicBezTo>
                <a:cubicBezTo>
                  <a:pt x="661156" y="1423123"/>
                  <a:pt x="373330" y="1297112"/>
                  <a:pt x="309712" y="1503612"/>
                </a:cubicBezTo>
                <a:cubicBezTo>
                  <a:pt x="293057" y="1579471"/>
                  <a:pt x="386098" y="1612047"/>
                  <a:pt x="516378" y="1670990"/>
                </a:cubicBezTo>
                <a:cubicBezTo>
                  <a:pt x="655553" y="1733958"/>
                  <a:pt x="921610" y="1813174"/>
                  <a:pt x="898846" y="2127329"/>
                </a:cubicBezTo>
                <a:cubicBezTo>
                  <a:pt x="874755" y="2429366"/>
                  <a:pt x="601749" y="2513703"/>
                  <a:pt x="428269" y="2513133"/>
                </a:cubicBezTo>
                <a:cubicBezTo>
                  <a:pt x="241494" y="2512519"/>
                  <a:pt x="105212" y="2453916"/>
                  <a:pt x="20094" y="2386941"/>
                </a:cubicBezTo>
                <a:cubicBezTo>
                  <a:pt x="3356" y="2374931"/>
                  <a:pt x="-11529" y="2340151"/>
                  <a:pt x="12790" y="2305332"/>
                </a:cubicBezTo>
                <a:lnTo>
                  <a:pt x="85011" y="2197025"/>
                </a:lnTo>
                <a:cubicBezTo>
                  <a:pt x="100996" y="2176761"/>
                  <a:pt x="117335" y="2163965"/>
                  <a:pt x="142532" y="2177573"/>
                </a:cubicBezTo>
                <a:cubicBezTo>
                  <a:pt x="203444" y="2210469"/>
                  <a:pt x="343070" y="2269505"/>
                  <a:pt x="419958" y="2262819"/>
                </a:cubicBezTo>
                <a:cubicBezTo>
                  <a:pt x="496847" y="2256134"/>
                  <a:pt x="587599" y="2238197"/>
                  <a:pt x="603863" y="2137461"/>
                </a:cubicBezTo>
                <a:cubicBezTo>
                  <a:pt x="635643" y="1993214"/>
                  <a:pt x="368579" y="1937435"/>
                  <a:pt x="223430" y="1856998"/>
                </a:cubicBezTo>
                <a:cubicBezTo>
                  <a:pt x="-86748" y="1685107"/>
                  <a:pt x="-60428" y="1181523"/>
                  <a:pt x="467251" y="1151197"/>
                </a:cubicBezTo>
                <a:close/>
                <a:moveTo>
                  <a:pt x="1143102" y="795955"/>
                </a:moveTo>
                <a:cubicBezTo>
                  <a:pt x="1240438" y="795955"/>
                  <a:pt x="1319345" y="874862"/>
                  <a:pt x="1319345" y="972198"/>
                </a:cubicBezTo>
                <a:cubicBezTo>
                  <a:pt x="1319345" y="1069534"/>
                  <a:pt x="1240438" y="1148441"/>
                  <a:pt x="1143102" y="1148441"/>
                </a:cubicBezTo>
                <a:cubicBezTo>
                  <a:pt x="1045766" y="1148441"/>
                  <a:pt x="966859" y="1069534"/>
                  <a:pt x="966859" y="972198"/>
                </a:cubicBezTo>
                <a:cubicBezTo>
                  <a:pt x="966859" y="874862"/>
                  <a:pt x="1045766" y="795955"/>
                  <a:pt x="1143102" y="795955"/>
                </a:cubicBezTo>
                <a:close/>
                <a:moveTo>
                  <a:pt x="4453304" y="438510"/>
                </a:moveTo>
                <a:cubicBezTo>
                  <a:pt x="4664437" y="438510"/>
                  <a:pt x="4835594" y="609667"/>
                  <a:pt x="4835594" y="820800"/>
                </a:cubicBezTo>
                <a:cubicBezTo>
                  <a:pt x="4835594" y="1031933"/>
                  <a:pt x="4664437" y="1203090"/>
                  <a:pt x="4453304" y="1203090"/>
                </a:cubicBezTo>
                <a:cubicBezTo>
                  <a:pt x="4242171" y="1203090"/>
                  <a:pt x="4071014" y="1031933"/>
                  <a:pt x="4071014" y="820800"/>
                </a:cubicBezTo>
                <a:cubicBezTo>
                  <a:pt x="4071014" y="609667"/>
                  <a:pt x="4242171" y="438510"/>
                  <a:pt x="4453304" y="438510"/>
                </a:cubicBezTo>
                <a:close/>
                <a:moveTo>
                  <a:pt x="1890951" y="247157"/>
                </a:moveTo>
                <a:cubicBezTo>
                  <a:pt x="2015023" y="247157"/>
                  <a:pt x="2115603" y="347737"/>
                  <a:pt x="2115603" y="471809"/>
                </a:cubicBezTo>
                <a:cubicBezTo>
                  <a:pt x="2115603" y="595881"/>
                  <a:pt x="2015023" y="696461"/>
                  <a:pt x="1890951" y="696461"/>
                </a:cubicBezTo>
                <a:cubicBezTo>
                  <a:pt x="1766879" y="696461"/>
                  <a:pt x="1666299" y="595881"/>
                  <a:pt x="1666299" y="471809"/>
                </a:cubicBezTo>
                <a:cubicBezTo>
                  <a:pt x="1666299" y="347737"/>
                  <a:pt x="1766879" y="247157"/>
                  <a:pt x="1890951" y="247157"/>
                </a:cubicBezTo>
                <a:close/>
                <a:moveTo>
                  <a:pt x="3622439" y="57642"/>
                </a:moveTo>
                <a:cubicBezTo>
                  <a:pt x="3808520" y="57642"/>
                  <a:pt x="3959369" y="208491"/>
                  <a:pt x="3959369" y="394572"/>
                </a:cubicBezTo>
                <a:cubicBezTo>
                  <a:pt x="3959369" y="580653"/>
                  <a:pt x="3808520" y="731502"/>
                  <a:pt x="3622439" y="731502"/>
                </a:cubicBezTo>
                <a:cubicBezTo>
                  <a:pt x="3436358" y="731502"/>
                  <a:pt x="3285509" y="580653"/>
                  <a:pt x="3285509" y="394572"/>
                </a:cubicBezTo>
                <a:cubicBezTo>
                  <a:pt x="3285509" y="208491"/>
                  <a:pt x="3436358" y="57642"/>
                  <a:pt x="3622439" y="57642"/>
                </a:cubicBezTo>
                <a:close/>
                <a:moveTo>
                  <a:pt x="2780198" y="0"/>
                </a:moveTo>
                <a:cubicBezTo>
                  <a:pt x="2932265" y="0"/>
                  <a:pt x="3055539" y="123274"/>
                  <a:pt x="3055539" y="275341"/>
                </a:cubicBezTo>
                <a:cubicBezTo>
                  <a:pt x="3055539" y="427408"/>
                  <a:pt x="2932265" y="550682"/>
                  <a:pt x="2780198" y="550682"/>
                </a:cubicBezTo>
                <a:cubicBezTo>
                  <a:pt x="2628131" y="550682"/>
                  <a:pt x="2504857" y="427408"/>
                  <a:pt x="2504857" y="275341"/>
                </a:cubicBezTo>
                <a:cubicBezTo>
                  <a:pt x="2504857" y="123274"/>
                  <a:pt x="2628131" y="0"/>
                  <a:pt x="27801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47884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 Arch">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5" name="Freeform 4"/>
          <p:cNvSpPr/>
          <p:nvPr userDrawn="1"/>
        </p:nvSpPr>
        <p:spPr>
          <a:xfrm>
            <a:off x="5414"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
        <p:nvSpPr>
          <p:cNvPr id="6" name="Slide Number Placeholder 1"/>
          <p:cNvSpPr txBox="1">
            <a:spLocks/>
          </p:cNvSpPr>
          <p:nvPr userDrawn="1"/>
        </p:nvSpPr>
        <p:spPr>
          <a:xfrm>
            <a:off x="9012331" y="6548107"/>
            <a:ext cx="2844800" cy="365125"/>
          </a:xfrm>
          <a:prstGeom prst="rect">
            <a:avLst/>
          </a:prstGeom>
        </p:spPr>
        <p:txBody>
          <a:bodyPr vert="horz" lIns="91440" tIns="45720" rIns="91440" bIns="45720" rtlCol="0" anchor="ctr"/>
          <a:lstStyle>
            <a:defPPr>
              <a:defRPr lang="en-SG"/>
            </a:defPPr>
            <a:lvl1pPr algn="r"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8EB7BB1D-A732-4F76-8E50-A50D4C1B9203}" type="slidenum">
              <a:rPr lang="en-SG">
                <a:solidFill>
                  <a:prstClr val="black">
                    <a:tint val="75000"/>
                  </a:prstClr>
                </a:solidFill>
              </a:rPr>
              <a:pPr>
                <a:defRPr/>
              </a:pPr>
              <a:t>‹#›</a:t>
            </a:fld>
            <a:endParaRPr lang="en-SG" dirty="0">
              <a:solidFill>
                <a:prstClr val="black">
                  <a:tint val="75000"/>
                </a:prstClr>
              </a:solidFill>
            </a:endParaRPr>
          </a:p>
        </p:txBody>
      </p:sp>
      <p:sp>
        <p:nvSpPr>
          <p:cNvPr id="7"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9"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11" name="Group 10"/>
          <p:cNvGrpSpPr/>
          <p:nvPr userDrawn="1"/>
        </p:nvGrpSpPr>
        <p:grpSpPr>
          <a:xfrm>
            <a:off x="11010901" y="6240235"/>
            <a:ext cx="887640" cy="465533"/>
            <a:chOff x="3203331" y="1985147"/>
            <a:chExt cx="5574939" cy="2923841"/>
          </a:xfrm>
          <a:solidFill>
            <a:schemeClr val="bg1"/>
          </a:solidFill>
        </p:grpSpPr>
        <p:sp>
          <p:nvSpPr>
            <p:cNvPr id="12" name="Freeform 11"/>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3" name="Group 12"/>
            <p:cNvGrpSpPr/>
            <p:nvPr userDrawn="1"/>
          </p:nvGrpSpPr>
          <p:grpSpPr>
            <a:xfrm>
              <a:off x="3203331" y="3201539"/>
              <a:ext cx="5574939" cy="1707449"/>
              <a:chOff x="3203331" y="3201539"/>
              <a:chExt cx="5574939" cy="1707449"/>
            </a:xfrm>
            <a:grpFill/>
          </p:grpSpPr>
          <p:sp>
            <p:nvSpPr>
              <p:cNvPr id="14" name="Rounded Rectangle 13"/>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ounded Rectangle 14"/>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reeform 17"/>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Freeform 18"/>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0" name="Freeform 19"/>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294018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 Arch">
    <p:spTree>
      <p:nvGrpSpPr>
        <p:cNvPr id="1" name=""/>
        <p:cNvGrpSpPr/>
        <p:nvPr/>
      </p:nvGrpSpPr>
      <p:grpSpPr>
        <a:xfrm>
          <a:off x="0" y="0"/>
          <a:ext cx="0" cy="0"/>
          <a:chOff x="0" y="0"/>
          <a:chExt cx="0" cy="0"/>
        </a:xfrm>
      </p:grpSpPr>
      <p:sp>
        <p:nvSpPr>
          <p:cNvPr id="5" name="Freeform 4"/>
          <p:cNvSpPr/>
          <p:nvPr userDrawn="1"/>
        </p:nvSpPr>
        <p:spPr>
          <a:xfrm>
            <a:off x="5414"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
        <p:nvSpPr>
          <p:cNvPr id="6" name="Slide Number Placeholder 1"/>
          <p:cNvSpPr txBox="1">
            <a:spLocks/>
          </p:cNvSpPr>
          <p:nvPr userDrawn="1"/>
        </p:nvSpPr>
        <p:spPr>
          <a:xfrm>
            <a:off x="9012331" y="6548107"/>
            <a:ext cx="2844800" cy="365125"/>
          </a:xfrm>
          <a:prstGeom prst="rect">
            <a:avLst/>
          </a:prstGeom>
        </p:spPr>
        <p:txBody>
          <a:bodyPr vert="horz" lIns="91440" tIns="45720" rIns="91440" bIns="45720" rtlCol="0" anchor="ctr"/>
          <a:lstStyle>
            <a:defPPr>
              <a:defRPr lang="en-SG"/>
            </a:defPPr>
            <a:lvl1pPr algn="r"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8EB7BB1D-A732-4F76-8E50-A50D4C1B9203}" type="slidenum">
              <a:rPr lang="en-SG">
                <a:solidFill>
                  <a:prstClr val="black">
                    <a:tint val="75000"/>
                  </a:prstClr>
                </a:solidFill>
              </a:rPr>
              <a:pPr>
                <a:defRPr/>
              </a:pPr>
              <a:t>‹#›</a:t>
            </a:fld>
            <a:endParaRPr lang="en-SG" dirty="0">
              <a:solidFill>
                <a:prstClr val="black">
                  <a:tint val="75000"/>
                </a:prstClr>
              </a:solidFill>
            </a:endParaRPr>
          </a:p>
        </p:txBody>
      </p:sp>
      <p:sp>
        <p:nvSpPr>
          <p:cNvPr id="7"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9"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11" name="Group 10"/>
          <p:cNvGrpSpPr/>
          <p:nvPr userDrawn="1"/>
        </p:nvGrpSpPr>
        <p:grpSpPr>
          <a:xfrm>
            <a:off x="11010901" y="6240235"/>
            <a:ext cx="887640" cy="465533"/>
            <a:chOff x="3203331" y="1985147"/>
            <a:chExt cx="5574939" cy="2923841"/>
          </a:xfrm>
          <a:solidFill>
            <a:schemeClr val="bg1"/>
          </a:solidFill>
        </p:grpSpPr>
        <p:sp>
          <p:nvSpPr>
            <p:cNvPr id="12" name="Freeform 11"/>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3" name="Group 12"/>
            <p:cNvGrpSpPr/>
            <p:nvPr userDrawn="1"/>
          </p:nvGrpSpPr>
          <p:grpSpPr>
            <a:xfrm>
              <a:off x="3203331" y="3201539"/>
              <a:ext cx="5574939" cy="1707449"/>
              <a:chOff x="3203331" y="3201539"/>
              <a:chExt cx="5574939" cy="1707449"/>
            </a:xfrm>
            <a:grpFill/>
          </p:grpSpPr>
          <p:sp>
            <p:nvSpPr>
              <p:cNvPr id="14" name="Rounded Rectangle 13"/>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ounded Rectangle 14"/>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reeform 17"/>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Freeform 18"/>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0" name="Freeform 19"/>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293661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lide Divider - Plain">
    <p:spTree>
      <p:nvGrpSpPr>
        <p:cNvPr id="1" name=""/>
        <p:cNvGrpSpPr/>
        <p:nvPr/>
      </p:nvGrpSpPr>
      <p:grpSpPr>
        <a:xfrm>
          <a:off x="0" y="0"/>
          <a:ext cx="0" cy="0"/>
          <a:chOff x="0" y="0"/>
          <a:chExt cx="0" cy="0"/>
        </a:xfrm>
      </p:grpSpPr>
      <p:pic>
        <p:nvPicPr>
          <p:cNvPr id="19" name="Picture 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V="1">
            <a:off x="1" y="-4"/>
            <a:ext cx="7294180" cy="337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3"/>
          <p:cNvSpPr>
            <a:spLocks noGrp="1"/>
          </p:cNvSpPr>
          <p:nvPr>
            <p:ph type="title" hasCustomPrompt="1"/>
          </p:nvPr>
        </p:nvSpPr>
        <p:spPr>
          <a:xfrm>
            <a:off x="657889" y="53020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21" name="Text Placeholder 20"/>
          <p:cNvSpPr>
            <a:spLocks noGrp="1"/>
          </p:cNvSpPr>
          <p:nvPr>
            <p:ph type="body" sz="quarter" idx="13" hasCustomPrompt="1"/>
          </p:nvPr>
        </p:nvSpPr>
        <p:spPr>
          <a:xfrm>
            <a:off x="713319" y="175063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5" name="Group 4"/>
          <p:cNvGrpSpPr/>
          <p:nvPr userDrawn="1"/>
        </p:nvGrpSpPr>
        <p:grpSpPr>
          <a:xfrm>
            <a:off x="11010901" y="6240235"/>
            <a:ext cx="887640" cy="465533"/>
            <a:chOff x="3203331" y="1985147"/>
            <a:chExt cx="5574939" cy="2923841"/>
          </a:xfrm>
        </p:grpSpPr>
        <p:sp>
          <p:nvSpPr>
            <p:cNvPr id="6" name="Freeform 5"/>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p:cNvGrpSpPr/>
            <p:nvPr userDrawn="1"/>
          </p:nvGrpSpPr>
          <p:grpSpPr>
            <a:xfrm>
              <a:off x="3203331" y="3201539"/>
              <a:ext cx="5574939" cy="1707449"/>
              <a:chOff x="3203331" y="3201539"/>
              <a:chExt cx="5574939" cy="1707449"/>
            </a:xfrm>
          </p:grpSpPr>
          <p:sp>
            <p:nvSpPr>
              <p:cNvPr id="8" name="Rounded Rectangle 7"/>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reeform 9"/>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Freeform 12"/>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1024552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lide Divider - Plain">
    <p:spTree>
      <p:nvGrpSpPr>
        <p:cNvPr id="1" name=""/>
        <p:cNvGrpSpPr/>
        <p:nvPr/>
      </p:nvGrpSpPr>
      <p:grpSpPr>
        <a:xfrm>
          <a:off x="0" y="0"/>
          <a:ext cx="0" cy="0"/>
          <a:chOff x="0" y="0"/>
          <a:chExt cx="0" cy="0"/>
        </a:xfrm>
      </p:grpSpPr>
      <p:pic>
        <p:nvPicPr>
          <p:cNvPr id="10" name="Picture 9" descr="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02200" y="-18922"/>
            <a:ext cx="7289800" cy="3367973"/>
          </a:xfrm>
          <a:prstGeom prst="rect">
            <a:avLst/>
          </a:prstGeom>
        </p:spPr>
      </p:pic>
      <p:sp>
        <p:nvSpPr>
          <p:cNvPr id="9" name="Title 13"/>
          <p:cNvSpPr>
            <a:spLocks noGrp="1"/>
          </p:cNvSpPr>
          <p:nvPr>
            <p:ph type="title" hasCustomPrompt="1"/>
          </p:nvPr>
        </p:nvSpPr>
        <p:spPr>
          <a:xfrm>
            <a:off x="7134889" y="39685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11" name="Text Placeholder 20"/>
          <p:cNvSpPr>
            <a:spLocks noGrp="1"/>
          </p:cNvSpPr>
          <p:nvPr>
            <p:ph type="body" sz="quarter" idx="13" hasCustomPrompt="1"/>
          </p:nvPr>
        </p:nvSpPr>
        <p:spPr>
          <a:xfrm>
            <a:off x="7190319" y="1617283"/>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18" name="Group 17"/>
          <p:cNvGrpSpPr/>
          <p:nvPr userDrawn="1"/>
        </p:nvGrpSpPr>
        <p:grpSpPr>
          <a:xfrm>
            <a:off x="11010901" y="6240235"/>
            <a:ext cx="887640" cy="465533"/>
            <a:chOff x="3203331" y="1985147"/>
            <a:chExt cx="5574939" cy="2923841"/>
          </a:xfrm>
        </p:grpSpPr>
        <p:sp>
          <p:nvSpPr>
            <p:cNvPr id="19" name="Freeform 18"/>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p:cNvGrpSpPr/>
            <p:nvPr userDrawn="1"/>
          </p:nvGrpSpPr>
          <p:grpSpPr>
            <a:xfrm>
              <a:off x="3203331" y="3201539"/>
              <a:ext cx="5574939" cy="1707449"/>
              <a:chOff x="3203331" y="3201539"/>
              <a:chExt cx="5574939" cy="1707449"/>
            </a:xfrm>
          </p:grpSpPr>
          <p:sp>
            <p:nvSpPr>
              <p:cNvPr id="21" name="Rounded Rectangle 20"/>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ounded Rectangle 21"/>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reeform 22"/>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reeform 23"/>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reeform 24"/>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6" name="Freeform 25"/>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7" name="Freeform 26"/>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0713702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11010901" y="6240235"/>
            <a:ext cx="887640" cy="465533"/>
            <a:chOff x="3203331" y="1985147"/>
            <a:chExt cx="5574939" cy="2923841"/>
          </a:xfrm>
        </p:grpSpPr>
        <p:sp>
          <p:nvSpPr>
            <p:cNvPr id="7" name="Freeform 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p:cNvGrpSpPr/>
            <p:nvPr userDrawn="1"/>
          </p:nvGrpSpPr>
          <p:grpSpPr>
            <a:xfrm>
              <a:off x="3203331" y="3201539"/>
              <a:ext cx="5574939" cy="1707449"/>
              <a:chOff x="3203331" y="3201539"/>
              <a:chExt cx="5574939" cy="1707449"/>
            </a:xfrm>
          </p:grpSpPr>
          <p:sp>
            <p:nvSpPr>
              <p:cNvPr id="9" name="Rounded Rectangle 8"/>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Freeform 1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6"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17"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756204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standard">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bwMode="auto">
          <a:xfrm>
            <a:off x="332510" y="1"/>
            <a:ext cx="11295383" cy="127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latin typeface="Arial" panose="020B0604020202020204" pitchFamily="34" charset="0"/>
                <a:cs typeface="Arial" panose="020B0604020202020204" pitchFamily="34" charset="0"/>
              </a:defRPr>
            </a:lvl1pPr>
          </a:lstStyle>
          <a:p>
            <a:pPr lvl="0"/>
            <a:r>
              <a:rPr lang="en-US" dirty="0"/>
              <a:t>Key title here</a:t>
            </a:r>
            <a:endParaRPr lang="en-SG" dirty="0"/>
          </a:p>
        </p:txBody>
      </p:sp>
      <p:sp>
        <p:nvSpPr>
          <p:cNvPr id="11" name="Text Placeholder 2"/>
          <p:cNvSpPr>
            <a:spLocks noGrp="1"/>
          </p:cNvSpPr>
          <p:nvPr>
            <p:ph type="body" sz="quarter" idx="10" hasCustomPrompt="1"/>
          </p:nvPr>
        </p:nvSpPr>
        <p:spPr>
          <a:xfrm>
            <a:off x="332511" y="1558925"/>
            <a:ext cx="11199848" cy="4391499"/>
          </a:xfrm>
          <a:prstGeom prst="rect">
            <a:avLst/>
          </a:prstGeom>
        </p:spPr>
        <p:txBody>
          <a:bodyPr/>
          <a:lstStyle>
            <a:lvl1pPr>
              <a:defRPr/>
            </a:lvl1pPr>
          </a:lstStyle>
          <a:p>
            <a:pPr lvl="0"/>
            <a:r>
              <a:rPr lang="en-US" dirty="0"/>
              <a:t>Key text here</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Tree>
    <p:extLst>
      <p:ext uri="{BB962C8B-B14F-4D97-AF65-F5344CB8AC3E}">
        <p14:creationId xmlns:p14="http://schemas.microsoft.com/office/powerpoint/2010/main" val="25680998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Rectangle 3"/>
          <p:cNvSpPr/>
          <p:nvPr userDrawn="1"/>
        </p:nvSpPr>
        <p:spPr>
          <a:xfrm>
            <a:off x="239184" y="6151602"/>
            <a:ext cx="10345689"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8697" y="2784250"/>
            <a:ext cx="6748552" cy="830591"/>
          </a:xfrm>
          <a:prstGeom prst="rect">
            <a:avLst/>
          </a:prstGeom>
        </p:spPr>
      </p:pic>
    </p:spTree>
    <p:extLst>
      <p:ext uri="{BB962C8B-B14F-4D97-AF65-F5344CB8AC3E}">
        <p14:creationId xmlns:p14="http://schemas.microsoft.com/office/powerpoint/2010/main" val="9694848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0" name="Group 29"/>
          <p:cNvGrpSpPr/>
          <p:nvPr userDrawn="1"/>
        </p:nvGrpSpPr>
        <p:grpSpPr>
          <a:xfrm>
            <a:off x="897467" y="-6009"/>
            <a:ext cx="11294533" cy="6864009"/>
            <a:chOff x="897467" y="-6009"/>
            <a:chExt cx="11294533" cy="6864009"/>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8840" y="-6009"/>
              <a:ext cx="10283160" cy="6864009"/>
            </a:xfrm>
            <a:prstGeom prst="rect">
              <a:avLst/>
            </a:prstGeom>
          </p:spPr>
        </p:pic>
        <p:sp>
          <p:nvSpPr>
            <p:cNvPr id="32" name="Rectangle 31"/>
            <p:cNvSpPr/>
            <p:nvPr userDrawn="1"/>
          </p:nvSpPr>
          <p:spPr>
            <a:xfrm>
              <a:off x="897467" y="0"/>
              <a:ext cx="1011373" cy="6858000"/>
            </a:xfrm>
            <a:prstGeom prst="rect">
              <a:avLst/>
            </a:prstGeom>
            <a:gradFill>
              <a:gsLst>
                <a:gs pos="69000">
                  <a:srgbClr val="E2E7EB"/>
                </a:gs>
                <a:gs pos="0">
                  <a:srgbClr val="B3BEC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3" name="Picture 3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99162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Divider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29072" y="-12814"/>
            <a:ext cx="12221072" cy="6894877"/>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205" y="562795"/>
            <a:ext cx="2926411" cy="5935128"/>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97487" y="377825"/>
            <a:ext cx="1092799" cy="374650"/>
          </a:xfrm>
          <a:prstGeom prst="rect">
            <a:avLst/>
          </a:prstGeom>
        </p:spPr>
      </p:pic>
    </p:spTree>
    <p:extLst>
      <p:ext uri="{BB962C8B-B14F-4D97-AF65-F5344CB8AC3E}">
        <p14:creationId xmlns:p14="http://schemas.microsoft.com/office/powerpoint/2010/main" val="3618968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9844" y="0"/>
            <a:ext cx="10272156" cy="6858000"/>
          </a:xfrm>
          <a:prstGeom prst="rect">
            <a:avLst/>
          </a:prstGeom>
        </p:spPr>
      </p:pic>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7031190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b="-66"/>
          <a:stretch/>
        </p:blipFill>
        <p:spPr>
          <a:xfrm>
            <a:off x="121619" y="0"/>
            <a:ext cx="12080542"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523476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0233" y="-1"/>
            <a:ext cx="11171767" cy="68580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7675781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8735" y="-1"/>
            <a:ext cx="11183266" cy="68707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793220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17600" y="0"/>
            <a:ext cx="11074400" cy="6856058"/>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1" name="Picture 3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828464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5527" y="0"/>
            <a:ext cx="11086545"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668369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89497" y="1544"/>
            <a:ext cx="11302503" cy="6856456"/>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1171616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extLst>
      <p:ext uri="{BB962C8B-B14F-4D97-AF65-F5344CB8AC3E}">
        <p14:creationId xmlns:p14="http://schemas.microsoft.com/office/powerpoint/2010/main" val="656609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5440" y="452610"/>
            <a:ext cx="2936230" cy="5935125"/>
          </a:xfrm>
          <a:prstGeom prst="rect">
            <a:avLst/>
          </a:prstGeom>
        </p:spPr>
      </p:pic>
      <p:sp>
        <p:nvSpPr>
          <p:cNvPr id="31" name="Title 13"/>
          <p:cNvSpPr>
            <a:spLocks noGrp="1"/>
          </p:cNvSpPr>
          <p:nvPr userDrawn="1">
            <p:ph type="title" hasCustomPrompt="1"/>
          </p:nvPr>
        </p:nvSpPr>
        <p:spPr>
          <a:xfrm>
            <a:off x="624279"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24279"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10" name="Group 9"/>
            <p:cNvGrpSpPr/>
            <p:nvPr userDrawn="1"/>
          </p:nvGrpSpPr>
          <p:grpSpPr>
            <a:xfrm>
              <a:off x="4305449" y="-79513"/>
              <a:ext cx="3035217" cy="800931"/>
              <a:chOff x="4305449" y="-79513"/>
              <a:chExt cx="3035217" cy="800931"/>
            </a:xfrm>
            <a:grpFill/>
          </p:grpSpPr>
          <p:grpSp>
            <p:nvGrpSpPr>
              <p:cNvPr id="25" name="Group 24"/>
              <p:cNvGrpSpPr/>
              <p:nvPr userDrawn="1"/>
            </p:nvGrpSpPr>
            <p:grpSpPr>
              <a:xfrm>
                <a:off x="4305449" y="-79513"/>
                <a:ext cx="3035217" cy="800931"/>
                <a:chOff x="17228" y="-4174521"/>
                <a:chExt cx="12103952" cy="3193981"/>
              </a:xfrm>
              <a:grpFill/>
            </p:grpSpPr>
            <p:sp>
              <p:nvSpPr>
                <p:cNvPr id="27" name="Freeform 26"/>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Freeform 27"/>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6" name="Freeform 25"/>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1" name="Group 10"/>
            <p:cNvGrpSpPr/>
            <p:nvPr userDrawn="1"/>
          </p:nvGrpSpPr>
          <p:grpSpPr>
            <a:xfrm>
              <a:off x="5297353" y="756957"/>
              <a:ext cx="2032994" cy="210344"/>
              <a:chOff x="3972780" y="-838818"/>
              <a:chExt cx="8107257" cy="838818"/>
            </a:xfrm>
            <a:grpFill/>
          </p:grpSpPr>
          <p:sp>
            <p:nvSpPr>
              <p:cNvPr id="12" name="Freeform 11"/>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Freeform 13"/>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8862252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44"/>
            <a:ext cx="12192000" cy="6854613"/>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a:t>Insert description of section</a:t>
            </a:r>
          </a:p>
          <a:p>
            <a:pPr lvl="0"/>
            <a:r>
              <a:rPr lang="en-US" dirty="0"/>
              <a:t>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14446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99" y="1714"/>
            <a:ext cx="12174905" cy="6854570"/>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a:t>Insert description of section</a:t>
            </a:r>
          </a:p>
          <a:p>
            <a:pPr lvl="0"/>
            <a:r>
              <a:rPr lang="en-US" dirty="0"/>
              <a:t>subtitle here if necessary</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97487" y="377825"/>
            <a:ext cx="1092799" cy="37465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Tree>
    <p:extLst>
      <p:ext uri="{BB962C8B-B14F-4D97-AF65-F5344CB8AC3E}">
        <p14:creationId xmlns:p14="http://schemas.microsoft.com/office/powerpoint/2010/main" val="30673591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037083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25083908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673295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2366729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Tree>
    <p:extLst>
      <p:ext uri="{BB962C8B-B14F-4D97-AF65-F5344CB8AC3E}">
        <p14:creationId xmlns:p14="http://schemas.microsoft.com/office/powerpoint/2010/main" val="41548857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523838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NCS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273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A5CEA3C8-8FFE-4A25-A7FC-795689BBA779}"/>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styles text</a:t>
            </a:r>
          </a:p>
        </p:txBody>
      </p:sp>
      <p:sp>
        <p:nvSpPr>
          <p:cNvPr id="5" name="Slide Number Placeholder 4">
            <a:extLst>
              <a:ext uri="{FF2B5EF4-FFF2-40B4-BE49-F238E27FC236}">
                <a16:creationId xmlns:a16="http://schemas.microsoft.com/office/drawing/2014/main" id="{0CB343CE-6603-4E39-995D-22078B1563EB}"/>
              </a:ext>
            </a:extLst>
          </p:cNvPr>
          <p:cNvSpPr>
            <a:spLocks noGrp="1"/>
          </p:cNvSpPr>
          <p:nvPr>
            <p:ph type="sldNum" sz="quarter" idx="18"/>
          </p:nvPr>
        </p:nvSpPr>
        <p:spPr/>
        <p:txBody>
          <a:bodyPr/>
          <a:lstStyle/>
          <a:p>
            <a:fld id="{4C9EABC9-A6DF-4002-BA8F-FA0D4CABB02D}" type="slidenum">
              <a:rPr lang="en-US" smtClean="0"/>
              <a:pPr/>
              <a:t>‹#›</a:t>
            </a:fld>
            <a:endParaRPr lang="en-US" dirty="0"/>
          </a:p>
        </p:txBody>
      </p:sp>
    </p:spTree>
    <p:extLst>
      <p:ext uri="{BB962C8B-B14F-4D97-AF65-F5344CB8AC3E}">
        <p14:creationId xmlns:p14="http://schemas.microsoft.com/office/powerpoint/2010/main" val="3699455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911939" y="0"/>
            <a:ext cx="10285531" cy="6858001"/>
          </a:xfrm>
          <a:prstGeom prst="rect">
            <a:avLst/>
          </a:prstGeom>
        </p:spPr>
      </p:pic>
      <p:sp>
        <p:nvSpPr>
          <p:cNvPr id="31" name="Title 13"/>
          <p:cNvSpPr>
            <a:spLocks noGrp="1"/>
          </p:cNvSpPr>
          <p:nvPr userDrawn="1">
            <p:ph type="title" hasCustomPrompt="1"/>
          </p:nvPr>
        </p:nvSpPr>
        <p:spPr>
          <a:xfrm>
            <a:off x="6380628" y="2541045"/>
            <a:ext cx="5277972"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32" name="Text Placeholder 2"/>
          <p:cNvSpPr>
            <a:spLocks noGrp="1"/>
          </p:cNvSpPr>
          <p:nvPr userDrawn="1">
            <p:ph type="body" sz="quarter" idx="12" hasCustomPrompt="1"/>
          </p:nvPr>
        </p:nvSpPr>
        <p:spPr>
          <a:xfrm>
            <a:off x="6393328" y="3924301"/>
            <a:ext cx="4352423"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045960" cy="685800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100285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 y="0"/>
            <a:ext cx="4036325" cy="6387528"/>
          </a:xfrm>
          <a:prstGeom prst="rect">
            <a:avLst/>
          </a:prstGeom>
        </p:spPr>
      </p:pic>
    </p:spTree>
    <p:extLst>
      <p:ext uri="{BB962C8B-B14F-4D97-AF65-F5344CB8AC3E}">
        <p14:creationId xmlns:p14="http://schemas.microsoft.com/office/powerpoint/2010/main" val="1111511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Shape 136"/>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905" y="0"/>
            <a:ext cx="12190095" cy="6867525"/>
          </a:xfrm>
          <a:prstGeom prst="rect">
            <a:avLst/>
          </a:prstGeom>
          <a:noFill/>
          <a:ln>
            <a:noFill/>
          </a:ln>
        </p:spPr>
      </p:pic>
      <p:sp>
        <p:nvSpPr>
          <p:cNvPr id="7" name="Title 3"/>
          <p:cNvSpPr>
            <a:spLocks noGrp="1"/>
          </p:cNvSpPr>
          <p:nvPr>
            <p:ph type="title" hasCustomPrompt="1"/>
          </p:nvPr>
        </p:nvSpPr>
        <p:spPr>
          <a:xfrm>
            <a:off x="346880" y="337830"/>
            <a:ext cx="11083119" cy="808582"/>
          </a:xfrm>
          <a:prstGeom prst="rect">
            <a:avLst/>
          </a:prstGeom>
        </p:spPr>
        <p:txBody>
          <a:bodyPr anchor="ctr"/>
          <a:lstStyle>
            <a:lvl1pPr>
              <a:defRPr sz="3200" b="1">
                <a:solidFill>
                  <a:schemeClr val="bg1"/>
                </a:solidFill>
              </a:defRPr>
            </a:lvl1pPr>
          </a:lstStyle>
          <a:p>
            <a:r>
              <a:rPr lang="en-US" dirty="0"/>
              <a:t>Key title here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9837" y="337830"/>
            <a:ext cx="1039467" cy="366678"/>
          </a:xfrm>
          <a:prstGeom prst="rect">
            <a:avLst/>
          </a:prstGeom>
        </p:spPr>
      </p:pic>
    </p:spTree>
    <p:extLst>
      <p:ext uri="{BB962C8B-B14F-4D97-AF65-F5344CB8AC3E}">
        <p14:creationId xmlns:p14="http://schemas.microsoft.com/office/powerpoint/2010/main" val="37566666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Shape 1337" descr="bg-why5.jpg"/>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 y="0"/>
            <a:ext cx="12239189" cy="6858000"/>
          </a:xfrm>
          <a:prstGeom prst="rect">
            <a:avLst/>
          </a:prstGeom>
          <a:noFill/>
          <a:ln>
            <a:noFill/>
          </a:ln>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9837" y="337830"/>
            <a:ext cx="1039467" cy="366678"/>
          </a:xfrm>
          <a:prstGeom prst="rect">
            <a:avLst/>
          </a:prstGeom>
        </p:spPr>
      </p:pic>
      <p:sp>
        <p:nvSpPr>
          <p:cNvPr id="6" name="Title 3"/>
          <p:cNvSpPr>
            <a:spLocks noGrp="1"/>
          </p:cNvSpPr>
          <p:nvPr>
            <p:ph type="title" hasCustomPrompt="1"/>
          </p:nvPr>
        </p:nvSpPr>
        <p:spPr>
          <a:xfrm>
            <a:off x="346880" y="337830"/>
            <a:ext cx="11083119" cy="808582"/>
          </a:xfrm>
          <a:prstGeom prst="rect">
            <a:avLst/>
          </a:prstGeom>
        </p:spPr>
        <p:txBody>
          <a:bodyPr anchor="ctr"/>
          <a:lstStyle>
            <a:lvl1pPr>
              <a:defRPr sz="3200" b="1">
                <a:solidFill>
                  <a:schemeClr val="bg1"/>
                </a:solidFill>
              </a:defRPr>
            </a:lvl1pPr>
          </a:lstStyle>
          <a:p>
            <a:r>
              <a:rPr lang="en-US" dirty="0"/>
              <a:t>Key title here</a:t>
            </a:r>
          </a:p>
        </p:txBody>
      </p:sp>
    </p:spTree>
    <p:extLst>
      <p:ext uri="{BB962C8B-B14F-4D97-AF65-F5344CB8AC3E}">
        <p14:creationId xmlns:p14="http://schemas.microsoft.com/office/powerpoint/2010/main" val="7640632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6" y="-6096"/>
            <a:ext cx="12192000" cy="6870700"/>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5440" y="452609"/>
            <a:ext cx="2926411" cy="5935128"/>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pic>
        <p:nvPicPr>
          <p:cNvPr id="8" name="Picture 7"/>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1027996" y="170801"/>
            <a:ext cx="942428" cy="322975"/>
          </a:xfrm>
          <a:prstGeom prst="rect">
            <a:avLst/>
          </a:prstGeom>
        </p:spPr>
      </p:pic>
    </p:spTree>
    <p:extLst>
      <p:ext uri="{BB962C8B-B14F-4D97-AF65-F5344CB8AC3E}">
        <p14:creationId xmlns:p14="http://schemas.microsoft.com/office/powerpoint/2010/main" val="11535371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a:t>Insert description of section</a:t>
            </a:r>
          </a:p>
          <a:p>
            <a:pPr lvl="0"/>
            <a:r>
              <a:rPr lang="en-US" dirty="0"/>
              <a:t>subtitle here if necessary</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39745450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22277130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5442959" cy="274744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7" name="Picture Placeholder 5">
            <a:extLst>
              <a:ext uri="{FF2B5EF4-FFF2-40B4-BE49-F238E27FC236}">
                <a16:creationId xmlns:a16="http://schemas.microsoft.com/office/drawing/2014/main" id="{765CD92F-1B0B-4421-9AA5-0F5670FC7466}"/>
              </a:ext>
            </a:extLst>
          </p:cNvPr>
          <p:cNvSpPr>
            <a:spLocks noGrp="1"/>
          </p:cNvSpPr>
          <p:nvPr>
            <p:ph type="pic" sz="quarter" idx="13"/>
          </p:nvPr>
        </p:nvSpPr>
        <p:spPr>
          <a:xfrm>
            <a:off x="8165597" y="1783080"/>
            <a:ext cx="1478280" cy="2560320"/>
          </a:xfrm>
          <a:custGeom>
            <a:avLst/>
            <a:gdLst>
              <a:gd name="connsiteX0" fmla="*/ 0 w 1478280"/>
              <a:gd name="connsiteY0" fmla="*/ 0 h 2560320"/>
              <a:gd name="connsiteX1" fmla="*/ 1478280 w 1478280"/>
              <a:gd name="connsiteY1" fmla="*/ 0 h 2560320"/>
              <a:gd name="connsiteX2" fmla="*/ 1478280 w 1478280"/>
              <a:gd name="connsiteY2" fmla="*/ 2560320 h 2560320"/>
              <a:gd name="connsiteX3" fmla="*/ 0 w 147828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1478280" h="2560320">
                <a:moveTo>
                  <a:pt x="0" y="0"/>
                </a:moveTo>
                <a:lnTo>
                  <a:pt x="1478280" y="0"/>
                </a:lnTo>
                <a:lnTo>
                  <a:pt x="1478280" y="2560320"/>
                </a:lnTo>
                <a:lnTo>
                  <a:pt x="0" y="2560320"/>
                </a:lnTo>
                <a:close/>
              </a:path>
            </a:pathLst>
          </a:custGeom>
        </p:spPr>
        <p:txBody>
          <a:bodyPr wrap="square">
            <a:noAutofit/>
          </a:bodyPr>
          <a:lstStyle>
            <a:lvl1pPr>
              <a:defRPr sz="1200"/>
            </a:lvl1pPr>
          </a:lstStyle>
          <a:p>
            <a:pPr lvl="0"/>
            <a:endParaRPr lang="en-ID" noProof="0"/>
          </a:p>
        </p:txBody>
      </p:sp>
    </p:spTree>
    <p:extLst>
      <p:ext uri="{BB962C8B-B14F-4D97-AF65-F5344CB8AC3E}">
        <p14:creationId xmlns:p14="http://schemas.microsoft.com/office/powerpoint/2010/main" val="41016879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 </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r>
              <a:rPr lang="en-SG" dirty="0"/>
              <a:t>Click to insert background picture</a:t>
            </a:r>
          </a:p>
          <a:p>
            <a:endParaRPr lang="en-US" dirty="0"/>
          </a:p>
        </p:txBody>
      </p:sp>
    </p:spTree>
    <p:extLst>
      <p:ext uri="{BB962C8B-B14F-4D97-AF65-F5344CB8AC3E}">
        <p14:creationId xmlns:p14="http://schemas.microsoft.com/office/powerpoint/2010/main" val="39779523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Tree>
    <p:extLst>
      <p:ext uri="{BB962C8B-B14F-4D97-AF65-F5344CB8AC3E}">
        <p14:creationId xmlns:p14="http://schemas.microsoft.com/office/powerpoint/2010/main" val="7356906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98808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337258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text with graph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1883570"/>
            <a:ext cx="4189417" cy="497443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29282675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2525907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25277926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7752083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rganisation char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8244840" cy="752475"/>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err="1"/>
              <a:t>Organisation</a:t>
            </a:r>
            <a:r>
              <a:rPr lang="en-US" dirty="0"/>
              <a:t> Chart</a:t>
            </a:r>
          </a:p>
        </p:txBody>
      </p:sp>
      <p:cxnSp>
        <p:nvCxnSpPr>
          <p:cNvPr id="11" name="Straight Connector 10"/>
          <p:cNvCxnSpPr/>
          <p:nvPr userDrawn="1"/>
        </p:nvCxnSpPr>
        <p:spPr>
          <a:xfrm>
            <a:off x="838200" y="2856484"/>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0" hasCustomPrompt="1"/>
          </p:nvPr>
        </p:nvSpPr>
        <p:spPr>
          <a:xfrm>
            <a:off x="5379876" y="2312369"/>
            <a:ext cx="1422400" cy="290115"/>
          </a:xfrm>
          <a:prstGeom prst="rect">
            <a:avLst/>
          </a:prstGeom>
        </p:spPr>
        <p:txBody>
          <a:bodyPr/>
          <a:lstStyle>
            <a:lvl1pPr marL="0" indent="0" algn="ctr">
              <a:lnSpc>
                <a:spcPct val="100000"/>
              </a:lnSpc>
              <a:spcBef>
                <a:spcPts val="400"/>
              </a:spcBef>
              <a:buNone/>
              <a:defRPr sz="1400" b="1" i="0">
                <a:solidFill>
                  <a:schemeClr val="tx1">
                    <a:lumMod val="50000"/>
                    <a:lumOff val="50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4" name="Subtitle 2"/>
          <p:cNvSpPr txBox="1">
            <a:spLocks/>
          </p:cNvSpPr>
          <p:nvPr userDrawn="1"/>
        </p:nvSpPr>
        <p:spPr>
          <a:xfrm>
            <a:off x="5379876" y="2579069"/>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cxnSp>
        <p:nvCxnSpPr>
          <p:cNvPr id="64" name="Straight Connector 63"/>
          <p:cNvCxnSpPr/>
          <p:nvPr userDrawn="1"/>
        </p:nvCxnSpPr>
        <p:spPr>
          <a:xfrm>
            <a:off x="838200" y="4736084"/>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Picture Placeholder 83"/>
          <p:cNvSpPr>
            <a:spLocks noGrp="1"/>
          </p:cNvSpPr>
          <p:nvPr>
            <p:ph type="pic" sz="quarter" idx="24"/>
          </p:nvPr>
        </p:nvSpPr>
        <p:spPr>
          <a:xfrm>
            <a:off x="5608642" y="1320512"/>
            <a:ext cx="964868" cy="964869"/>
          </a:xfrm>
          <a:prstGeom prst="ellipse">
            <a:avLst/>
          </a:prstGeom>
        </p:spPr>
        <p:txBody>
          <a:bodyPr/>
          <a:lstStyle>
            <a:lvl1pPr>
              <a:defRPr sz="1000"/>
            </a:lvl1pPr>
          </a:lstStyle>
          <a:p>
            <a:endParaRPr lang="en-US" dirty="0"/>
          </a:p>
        </p:txBody>
      </p:sp>
      <p:sp>
        <p:nvSpPr>
          <p:cNvPr id="88" name="Subtitle 2"/>
          <p:cNvSpPr txBox="1">
            <a:spLocks/>
          </p:cNvSpPr>
          <p:nvPr userDrawn="1"/>
        </p:nvSpPr>
        <p:spPr>
          <a:xfrm>
            <a:off x="1047750" y="40138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89" name="Subtitle 2"/>
          <p:cNvSpPr txBox="1">
            <a:spLocks/>
          </p:cNvSpPr>
          <p:nvPr userDrawn="1"/>
        </p:nvSpPr>
        <p:spPr>
          <a:xfrm>
            <a:off x="1047750" y="42805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0" name="Picture Placeholder 83"/>
          <p:cNvSpPr>
            <a:spLocks noGrp="1"/>
          </p:cNvSpPr>
          <p:nvPr>
            <p:ph type="pic" sz="quarter" idx="25"/>
          </p:nvPr>
        </p:nvSpPr>
        <p:spPr>
          <a:xfrm>
            <a:off x="1276516" y="3021949"/>
            <a:ext cx="964868" cy="964869"/>
          </a:xfrm>
          <a:prstGeom prst="ellipse">
            <a:avLst/>
          </a:prstGeom>
        </p:spPr>
        <p:txBody>
          <a:bodyPr/>
          <a:lstStyle>
            <a:lvl1pPr>
              <a:defRPr sz="1000"/>
            </a:lvl1pPr>
          </a:lstStyle>
          <a:p>
            <a:endParaRPr lang="en-US" dirty="0"/>
          </a:p>
        </p:txBody>
      </p:sp>
      <p:sp>
        <p:nvSpPr>
          <p:cNvPr id="91" name="Subtitle 2"/>
          <p:cNvSpPr txBox="1">
            <a:spLocks/>
          </p:cNvSpPr>
          <p:nvPr userDrawn="1"/>
        </p:nvSpPr>
        <p:spPr>
          <a:xfrm>
            <a:off x="2800350" y="40138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2" name="Subtitle 2"/>
          <p:cNvSpPr txBox="1">
            <a:spLocks/>
          </p:cNvSpPr>
          <p:nvPr userDrawn="1"/>
        </p:nvSpPr>
        <p:spPr>
          <a:xfrm>
            <a:off x="2800350" y="42805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3" name="Picture Placeholder 83"/>
          <p:cNvSpPr>
            <a:spLocks noGrp="1"/>
          </p:cNvSpPr>
          <p:nvPr>
            <p:ph type="pic" sz="quarter" idx="26"/>
          </p:nvPr>
        </p:nvSpPr>
        <p:spPr>
          <a:xfrm>
            <a:off x="3029116" y="3021949"/>
            <a:ext cx="964868" cy="964869"/>
          </a:xfrm>
          <a:prstGeom prst="ellipse">
            <a:avLst/>
          </a:prstGeom>
        </p:spPr>
        <p:txBody>
          <a:bodyPr/>
          <a:lstStyle>
            <a:lvl1pPr>
              <a:defRPr sz="1000"/>
            </a:lvl1pPr>
          </a:lstStyle>
          <a:p>
            <a:endParaRPr lang="en-US" dirty="0"/>
          </a:p>
        </p:txBody>
      </p:sp>
      <p:sp>
        <p:nvSpPr>
          <p:cNvPr id="94" name="Subtitle 2"/>
          <p:cNvSpPr txBox="1">
            <a:spLocks/>
          </p:cNvSpPr>
          <p:nvPr userDrawn="1"/>
        </p:nvSpPr>
        <p:spPr>
          <a:xfrm>
            <a:off x="4597566" y="40138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5" name="Subtitle 2"/>
          <p:cNvSpPr txBox="1">
            <a:spLocks/>
          </p:cNvSpPr>
          <p:nvPr userDrawn="1"/>
        </p:nvSpPr>
        <p:spPr>
          <a:xfrm>
            <a:off x="4597566" y="42805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6" name="Picture Placeholder 83"/>
          <p:cNvSpPr>
            <a:spLocks noGrp="1"/>
          </p:cNvSpPr>
          <p:nvPr>
            <p:ph type="pic" sz="quarter" idx="27"/>
          </p:nvPr>
        </p:nvSpPr>
        <p:spPr>
          <a:xfrm>
            <a:off x="4826332" y="3021949"/>
            <a:ext cx="964868" cy="964869"/>
          </a:xfrm>
          <a:prstGeom prst="ellipse">
            <a:avLst/>
          </a:prstGeom>
        </p:spPr>
        <p:txBody>
          <a:bodyPr/>
          <a:lstStyle>
            <a:lvl1pPr>
              <a:defRPr sz="1000"/>
            </a:lvl1pPr>
          </a:lstStyle>
          <a:p>
            <a:endParaRPr lang="en-US" dirty="0"/>
          </a:p>
        </p:txBody>
      </p:sp>
      <p:sp>
        <p:nvSpPr>
          <p:cNvPr id="97" name="Subtitle 2"/>
          <p:cNvSpPr txBox="1">
            <a:spLocks/>
          </p:cNvSpPr>
          <p:nvPr userDrawn="1"/>
        </p:nvSpPr>
        <p:spPr>
          <a:xfrm>
            <a:off x="6344744" y="40138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8" name="Subtitle 2"/>
          <p:cNvSpPr txBox="1">
            <a:spLocks/>
          </p:cNvSpPr>
          <p:nvPr userDrawn="1"/>
        </p:nvSpPr>
        <p:spPr>
          <a:xfrm>
            <a:off x="6344744" y="42805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9" name="Picture Placeholder 83"/>
          <p:cNvSpPr>
            <a:spLocks noGrp="1"/>
          </p:cNvSpPr>
          <p:nvPr>
            <p:ph type="pic" sz="quarter" idx="28"/>
          </p:nvPr>
        </p:nvSpPr>
        <p:spPr>
          <a:xfrm>
            <a:off x="6573510" y="3021949"/>
            <a:ext cx="964868" cy="964869"/>
          </a:xfrm>
          <a:prstGeom prst="ellipse">
            <a:avLst/>
          </a:prstGeom>
        </p:spPr>
        <p:txBody>
          <a:bodyPr/>
          <a:lstStyle>
            <a:lvl1pPr>
              <a:defRPr sz="1000"/>
            </a:lvl1pPr>
          </a:lstStyle>
          <a:p>
            <a:endParaRPr lang="en-US" dirty="0"/>
          </a:p>
        </p:txBody>
      </p:sp>
      <p:sp>
        <p:nvSpPr>
          <p:cNvPr id="100" name="Subtitle 2"/>
          <p:cNvSpPr txBox="1">
            <a:spLocks/>
          </p:cNvSpPr>
          <p:nvPr userDrawn="1"/>
        </p:nvSpPr>
        <p:spPr>
          <a:xfrm>
            <a:off x="8047132" y="40138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1" name="Subtitle 2"/>
          <p:cNvSpPr txBox="1">
            <a:spLocks/>
          </p:cNvSpPr>
          <p:nvPr userDrawn="1"/>
        </p:nvSpPr>
        <p:spPr>
          <a:xfrm>
            <a:off x="8047132" y="42805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2" name="Picture Placeholder 83"/>
          <p:cNvSpPr>
            <a:spLocks noGrp="1"/>
          </p:cNvSpPr>
          <p:nvPr>
            <p:ph type="pic" sz="quarter" idx="29"/>
          </p:nvPr>
        </p:nvSpPr>
        <p:spPr>
          <a:xfrm>
            <a:off x="8275898" y="3021949"/>
            <a:ext cx="964868" cy="964869"/>
          </a:xfrm>
          <a:prstGeom prst="ellipse">
            <a:avLst/>
          </a:prstGeom>
        </p:spPr>
        <p:txBody>
          <a:bodyPr/>
          <a:lstStyle>
            <a:lvl1pPr>
              <a:defRPr sz="1000"/>
            </a:lvl1pPr>
          </a:lstStyle>
          <a:p>
            <a:endParaRPr lang="en-US" dirty="0"/>
          </a:p>
        </p:txBody>
      </p:sp>
      <p:sp>
        <p:nvSpPr>
          <p:cNvPr id="103" name="Subtitle 2"/>
          <p:cNvSpPr txBox="1">
            <a:spLocks/>
          </p:cNvSpPr>
          <p:nvPr userDrawn="1"/>
        </p:nvSpPr>
        <p:spPr>
          <a:xfrm>
            <a:off x="9886087" y="40138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4" name="Subtitle 2"/>
          <p:cNvSpPr txBox="1">
            <a:spLocks/>
          </p:cNvSpPr>
          <p:nvPr userDrawn="1"/>
        </p:nvSpPr>
        <p:spPr>
          <a:xfrm>
            <a:off x="9886087" y="4280506"/>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5" name="Picture Placeholder 83"/>
          <p:cNvSpPr>
            <a:spLocks noGrp="1"/>
          </p:cNvSpPr>
          <p:nvPr>
            <p:ph type="pic" sz="quarter" idx="30"/>
          </p:nvPr>
        </p:nvSpPr>
        <p:spPr>
          <a:xfrm>
            <a:off x="10114853" y="3021949"/>
            <a:ext cx="964868" cy="964869"/>
          </a:xfrm>
          <a:prstGeom prst="ellipse">
            <a:avLst/>
          </a:prstGeom>
        </p:spPr>
        <p:txBody>
          <a:bodyPr/>
          <a:lstStyle>
            <a:lvl1pPr>
              <a:defRPr sz="1000"/>
            </a:lvl1pPr>
          </a:lstStyle>
          <a:p>
            <a:endParaRPr lang="en-US" dirty="0"/>
          </a:p>
        </p:txBody>
      </p:sp>
      <p:sp>
        <p:nvSpPr>
          <p:cNvPr id="106" name="Subtitle 2"/>
          <p:cNvSpPr txBox="1">
            <a:spLocks/>
          </p:cNvSpPr>
          <p:nvPr userDrawn="1"/>
        </p:nvSpPr>
        <p:spPr>
          <a:xfrm>
            <a:off x="1047750" y="59404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7" name="Subtitle 2"/>
          <p:cNvSpPr txBox="1">
            <a:spLocks/>
          </p:cNvSpPr>
          <p:nvPr userDrawn="1"/>
        </p:nvSpPr>
        <p:spPr>
          <a:xfrm>
            <a:off x="1047750" y="62071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8" name="Picture Placeholder 83"/>
          <p:cNvSpPr>
            <a:spLocks noGrp="1"/>
          </p:cNvSpPr>
          <p:nvPr>
            <p:ph type="pic" sz="quarter" idx="31"/>
          </p:nvPr>
        </p:nvSpPr>
        <p:spPr>
          <a:xfrm>
            <a:off x="1276516" y="4948550"/>
            <a:ext cx="964868" cy="964869"/>
          </a:xfrm>
          <a:prstGeom prst="ellipse">
            <a:avLst/>
          </a:prstGeom>
        </p:spPr>
        <p:txBody>
          <a:bodyPr/>
          <a:lstStyle>
            <a:lvl1pPr>
              <a:defRPr sz="1000"/>
            </a:lvl1pPr>
          </a:lstStyle>
          <a:p>
            <a:endParaRPr lang="en-US" dirty="0"/>
          </a:p>
        </p:txBody>
      </p:sp>
      <p:sp>
        <p:nvSpPr>
          <p:cNvPr id="109" name="Subtitle 2"/>
          <p:cNvSpPr txBox="1">
            <a:spLocks/>
          </p:cNvSpPr>
          <p:nvPr userDrawn="1"/>
        </p:nvSpPr>
        <p:spPr>
          <a:xfrm>
            <a:off x="2800350" y="59404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0" name="Subtitle 2"/>
          <p:cNvSpPr txBox="1">
            <a:spLocks/>
          </p:cNvSpPr>
          <p:nvPr userDrawn="1"/>
        </p:nvSpPr>
        <p:spPr>
          <a:xfrm>
            <a:off x="2800350" y="62071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1" name="Picture Placeholder 83"/>
          <p:cNvSpPr>
            <a:spLocks noGrp="1"/>
          </p:cNvSpPr>
          <p:nvPr>
            <p:ph type="pic" sz="quarter" idx="32"/>
          </p:nvPr>
        </p:nvSpPr>
        <p:spPr>
          <a:xfrm>
            <a:off x="3029116" y="4948550"/>
            <a:ext cx="964868" cy="964869"/>
          </a:xfrm>
          <a:prstGeom prst="ellipse">
            <a:avLst/>
          </a:prstGeom>
        </p:spPr>
        <p:txBody>
          <a:bodyPr/>
          <a:lstStyle>
            <a:lvl1pPr>
              <a:defRPr sz="1000"/>
            </a:lvl1pPr>
          </a:lstStyle>
          <a:p>
            <a:endParaRPr lang="en-US" dirty="0"/>
          </a:p>
        </p:txBody>
      </p:sp>
      <p:sp>
        <p:nvSpPr>
          <p:cNvPr id="112" name="Subtitle 2"/>
          <p:cNvSpPr txBox="1">
            <a:spLocks/>
          </p:cNvSpPr>
          <p:nvPr userDrawn="1"/>
        </p:nvSpPr>
        <p:spPr>
          <a:xfrm>
            <a:off x="4597566" y="59404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3" name="Subtitle 2"/>
          <p:cNvSpPr txBox="1">
            <a:spLocks/>
          </p:cNvSpPr>
          <p:nvPr userDrawn="1"/>
        </p:nvSpPr>
        <p:spPr>
          <a:xfrm>
            <a:off x="4597566" y="62071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4" name="Picture Placeholder 83"/>
          <p:cNvSpPr>
            <a:spLocks noGrp="1"/>
          </p:cNvSpPr>
          <p:nvPr>
            <p:ph type="pic" sz="quarter" idx="33"/>
          </p:nvPr>
        </p:nvSpPr>
        <p:spPr>
          <a:xfrm>
            <a:off x="4826332" y="4948550"/>
            <a:ext cx="964868" cy="964869"/>
          </a:xfrm>
          <a:prstGeom prst="ellipse">
            <a:avLst/>
          </a:prstGeom>
        </p:spPr>
        <p:txBody>
          <a:bodyPr/>
          <a:lstStyle>
            <a:lvl1pPr>
              <a:defRPr sz="1000"/>
            </a:lvl1pPr>
          </a:lstStyle>
          <a:p>
            <a:endParaRPr lang="en-US" dirty="0"/>
          </a:p>
        </p:txBody>
      </p:sp>
      <p:sp>
        <p:nvSpPr>
          <p:cNvPr id="115" name="Subtitle 2"/>
          <p:cNvSpPr txBox="1">
            <a:spLocks/>
          </p:cNvSpPr>
          <p:nvPr userDrawn="1"/>
        </p:nvSpPr>
        <p:spPr>
          <a:xfrm>
            <a:off x="6344744" y="59404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6" name="Subtitle 2"/>
          <p:cNvSpPr txBox="1">
            <a:spLocks/>
          </p:cNvSpPr>
          <p:nvPr userDrawn="1"/>
        </p:nvSpPr>
        <p:spPr>
          <a:xfrm>
            <a:off x="6344744" y="62071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7" name="Picture Placeholder 83"/>
          <p:cNvSpPr>
            <a:spLocks noGrp="1"/>
          </p:cNvSpPr>
          <p:nvPr>
            <p:ph type="pic" sz="quarter" idx="34"/>
          </p:nvPr>
        </p:nvSpPr>
        <p:spPr>
          <a:xfrm>
            <a:off x="6573510" y="4948550"/>
            <a:ext cx="964868" cy="964869"/>
          </a:xfrm>
          <a:prstGeom prst="ellipse">
            <a:avLst/>
          </a:prstGeom>
        </p:spPr>
        <p:txBody>
          <a:bodyPr/>
          <a:lstStyle>
            <a:lvl1pPr>
              <a:defRPr sz="1000"/>
            </a:lvl1pPr>
          </a:lstStyle>
          <a:p>
            <a:endParaRPr lang="en-US" dirty="0"/>
          </a:p>
        </p:txBody>
      </p:sp>
      <p:sp>
        <p:nvSpPr>
          <p:cNvPr id="118" name="Subtitle 2"/>
          <p:cNvSpPr txBox="1">
            <a:spLocks/>
          </p:cNvSpPr>
          <p:nvPr userDrawn="1"/>
        </p:nvSpPr>
        <p:spPr>
          <a:xfrm>
            <a:off x="8047132" y="59404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9" name="Subtitle 2"/>
          <p:cNvSpPr txBox="1">
            <a:spLocks/>
          </p:cNvSpPr>
          <p:nvPr userDrawn="1"/>
        </p:nvSpPr>
        <p:spPr>
          <a:xfrm>
            <a:off x="8047132" y="62071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0" name="Picture Placeholder 83"/>
          <p:cNvSpPr>
            <a:spLocks noGrp="1"/>
          </p:cNvSpPr>
          <p:nvPr>
            <p:ph type="pic" sz="quarter" idx="35"/>
          </p:nvPr>
        </p:nvSpPr>
        <p:spPr>
          <a:xfrm>
            <a:off x="8275898" y="4948550"/>
            <a:ext cx="964868" cy="964869"/>
          </a:xfrm>
          <a:prstGeom prst="ellipse">
            <a:avLst/>
          </a:prstGeom>
        </p:spPr>
        <p:txBody>
          <a:bodyPr/>
          <a:lstStyle>
            <a:lvl1pPr>
              <a:defRPr sz="1000"/>
            </a:lvl1pPr>
          </a:lstStyle>
          <a:p>
            <a:endParaRPr lang="en-US" dirty="0"/>
          </a:p>
        </p:txBody>
      </p:sp>
      <p:sp>
        <p:nvSpPr>
          <p:cNvPr id="121" name="Subtitle 2"/>
          <p:cNvSpPr txBox="1">
            <a:spLocks/>
          </p:cNvSpPr>
          <p:nvPr userDrawn="1"/>
        </p:nvSpPr>
        <p:spPr>
          <a:xfrm>
            <a:off x="9886087" y="59404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22" name="Subtitle 2"/>
          <p:cNvSpPr txBox="1">
            <a:spLocks/>
          </p:cNvSpPr>
          <p:nvPr userDrawn="1"/>
        </p:nvSpPr>
        <p:spPr>
          <a:xfrm>
            <a:off x="9886087" y="620710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3" name="Picture Placeholder 83"/>
          <p:cNvSpPr>
            <a:spLocks noGrp="1"/>
          </p:cNvSpPr>
          <p:nvPr>
            <p:ph type="pic" sz="quarter" idx="36"/>
          </p:nvPr>
        </p:nvSpPr>
        <p:spPr>
          <a:xfrm>
            <a:off x="10114853" y="4948550"/>
            <a:ext cx="964868" cy="964869"/>
          </a:xfrm>
          <a:prstGeom prst="ellipse">
            <a:avLst/>
          </a:prstGeom>
        </p:spPr>
        <p:txBody>
          <a:bodyPr/>
          <a:lstStyle>
            <a:lvl1pPr>
              <a:defRPr sz="1000"/>
            </a:lvl1pPr>
          </a:lstStyle>
          <a:p>
            <a:endParaRPr lang="en-US" dirty="0"/>
          </a:p>
        </p:txBody>
      </p:sp>
    </p:spTree>
    <p:extLst>
      <p:ext uri="{BB962C8B-B14F-4D97-AF65-F5344CB8AC3E}">
        <p14:creationId xmlns:p14="http://schemas.microsoft.com/office/powerpoint/2010/main" val="22409968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Last Page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a:t>Thank you.</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40168454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NCS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3717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Shape 21"/>
        <p:cNvGrpSpPr/>
        <p:nvPr/>
      </p:nvGrpSpPr>
      <p:grpSpPr>
        <a:xfrm>
          <a:off x="0" y="0"/>
          <a:ext cx="0" cy="0"/>
          <a:chOff x="0" y="0"/>
          <a:chExt cx="0" cy="0"/>
        </a:xfrm>
      </p:grpSpPr>
      <p:pic>
        <p:nvPicPr>
          <p:cNvPr id="10" name="Shape 136"/>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905" y="0"/>
            <a:ext cx="12190095" cy="6867525"/>
          </a:xfrm>
          <a:prstGeom prst="rect">
            <a:avLst/>
          </a:prstGeom>
          <a:noFill/>
          <a:ln>
            <a:noFill/>
          </a:ln>
        </p:spPr>
      </p:pic>
      <p:sp>
        <p:nvSpPr>
          <p:cNvPr id="12" name="Title Placeholder 1"/>
          <p:cNvSpPr>
            <a:spLocks noGrp="1"/>
          </p:cNvSpPr>
          <p:nvPr>
            <p:ph type="title" hasCustomPrompt="1"/>
          </p:nvPr>
        </p:nvSpPr>
        <p:spPr bwMode="auto">
          <a:xfrm>
            <a:off x="332512" y="196858"/>
            <a:ext cx="11519065" cy="71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latin typeface="+mj-lt"/>
                <a:cs typeface="Arial" panose="020B0604020202020204" pitchFamily="34" charset="0"/>
              </a:defRPr>
            </a:lvl1pPr>
          </a:lstStyle>
          <a:p>
            <a:pPr lvl="0"/>
            <a:r>
              <a:rPr lang="en-US" dirty="0"/>
              <a:t>Key title here</a:t>
            </a:r>
            <a:endParaRPr lang="en-SG" dirty="0"/>
          </a:p>
        </p:txBody>
      </p:sp>
      <p:sp>
        <p:nvSpPr>
          <p:cNvPr id="7" name="Footer Placeholder 4"/>
          <p:cNvSpPr>
            <a:spLocks noGrp="1"/>
          </p:cNvSpPr>
          <p:nvPr>
            <p:ph type="ftr" sz="quarter" idx="3"/>
          </p:nvPr>
        </p:nvSpPr>
        <p:spPr>
          <a:xfrm>
            <a:off x="778506" y="6370511"/>
            <a:ext cx="1798664"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solidFill>
                <a:latin typeface="+mj-lt"/>
                <a:cs typeface="+mn-cs"/>
              </a:defRPr>
            </a:lvl1pPr>
          </a:lstStyle>
          <a:p>
            <a:pPr algn="l" defTabSz="1219110">
              <a:defRPr/>
            </a:pPr>
            <a:r>
              <a:rPr lang="en-SG"/>
              <a:t>Confidential</a:t>
            </a:r>
            <a:endParaRPr lang="en-SG"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9837" y="337830"/>
            <a:ext cx="1039467" cy="366678"/>
          </a:xfrm>
          <a:prstGeom prst="rect">
            <a:avLst/>
          </a:prstGeom>
        </p:spPr>
      </p:pic>
    </p:spTree>
    <p:extLst>
      <p:ext uri="{BB962C8B-B14F-4D97-AF65-F5344CB8AC3E}">
        <p14:creationId xmlns:p14="http://schemas.microsoft.com/office/powerpoint/2010/main" val="16583777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Shape 21"/>
        <p:cNvGrpSpPr/>
        <p:nvPr/>
      </p:nvGrpSpPr>
      <p:grpSpPr>
        <a:xfrm>
          <a:off x="0" y="0"/>
          <a:ext cx="0" cy="0"/>
          <a:chOff x="0" y="0"/>
          <a:chExt cx="0" cy="0"/>
        </a:xfrm>
      </p:grpSpPr>
      <p:pic>
        <p:nvPicPr>
          <p:cNvPr id="10" name="Shape 136"/>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905" y="0"/>
            <a:ext cx="12190095" cy="6867525"/>
          </a:xfrm>
          <a:prstGeom prst="rect">
            <a:avLst/>
          </a:prstGeom>
          <a:noFill/>
          <a:ln>
            <a:noFill/>
          </a:ln>
        </p:spPr>
      </p:pic>
      <p:sp>
        <p:nvSpPr>
          <p:cNvPr id="12" name="Title Placeholder 1"/>
          <p:cNvSpPr>
            <a:spLocks noGrp="1"/>
          </p:cNvSpPr>
          <p:nvPr>
            <p:ph type="title" hasCustomPrompt="1"/>
          </p:nvPr>
        </p:nvSpPr>
        <p:spPr bwMode="auto">
          <a:xfrm>
            <a:off x="332512" y="196858"/>
            <a:ext cx="11519065" cy="71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latin typeface="+mj-lt"/>
                <a:cs typeface="Arial" panose="020B0604020202020204" pitchFamily="34" charset="0"/>
              </a:defRPr>
            </a:lvl1pPr>
          </a:lstStyle>
          <a:p>
            <a:pPr lvl="0"/>
            <a:r>
              <a:rPr lang="en-US" dirty="0"/>
              <a:t>Key title here</a:t>
            </a:r>
            <a:endParaRPr lang="en-SG" dirty="0"/>
          </a:p>
        </p:txBody>
      </p:sp>
      <p:sp>
        <p:nvSpPr>
          <p:cNvPr id="7" name="Footer Placeholder 4"/>
          <p:cNvSpPr>
            <a:spLocks noGrp="1"/>
          </p:cNvSpPr>
          <p:nvPr>
            <p:ph type="ftr" sz="quarter" idx="3"/>
          </p:nvPr>
        </p:nvSpPr>
        <p:spPr>
          <a:xfrm>
            <a:off x="778506" y="6370511"/>
            <a:ext cx="1798664"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solidFill>
                <a:latin typeface="+mj-lt"/>
                <a:cs typeface="+mn-cs"/>
              </a:defRPr>
            </a:lvl1pPr>
          </a:lstStyle>
          <a:p>
            <a:pPr algn="l" defTabSz="1219110">
              <a:defRPr/>
            </a:pPr>
            <a:r>
              <a:rPr lang="en-SG"/>
              <a:t>Confidential</a:t>
            </a:r>
            <a:endParaRPr lang="en-SG" dirty="0"/>
          </a:p>
        </p:txBody>
      </p:sp>
      <p:sp>
        <p:nvSpPr>
          <p:cNvPr id="9" name="Picture Placeholder 5">
            <a:extLst>
              <a:ext uri="{FF2B5EF4-FFF2-40B4-BE49-F238E27FC236}">
                <a16:creationId xmlns:a16="http://schemas.microsoft.com/office/drawing/2014/main" id="{765CD92F-1B0B-4421-9AA5-0F5670FC7466}"/>
              </a:ext>
            </a:extLst>
          </p:cNvPr>
          <p:cNvSpPr>
            <a:spLocks noGrp="1"/>
          </p:cNvSpPr>
          <p:nvPr>
            <p:ph type="pic" sz="quarter" idx="13"/>
          </p:nvPr>
        </p:nvSpPr>
        <p:spPr>
          <a:xfrm>
            <a:off x="5045134" y="1783080"/>
            <a:ext cx="2093819" cy="3626408"/>
          </a:xfrm>
          <a:custGeom>
            <a:avLst/>
            <a:gdLst>
              <a:gd name="connsiteX0" fmla="*/ 0 w 1478280"/>
              <a:gd name="connsiteY0" fmla="*/ 0 h 2560320"/>
              <a:gd name="connsiteX1" fmla="*/ 1478280 w 1478280"/>
              <a:gd name="connsiteY1" fmla="*/ 0 h 2560320"/>
              <a:gd name="connsiteX2" fmla="*/ 1478280 w 1478280"/>
              <a:gd name="connsiteY2" fmla="*/ 2560320 h 2560320"/>
              <a:gd name="connsiteX3" fmla="*/ 0 w 147828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1478280" h="2560320">
                <a:moveTo>
                  <a:pt x="0" y="0"/>
                </a:moveTo>
                <a:lnTo>
                  <a:pt x="1478280" y="0"/>
                </a:lnTo>
                <a:lnTo>
                  <a:pt x="1478280" y="2560320"/>
                </a:lnTo>
                <a:lnTo>
                  <a:pt x="0" y="2560320"/>
                </a:lnTo>
                <a:close/>
              </a:path>
            </a:pathLst>
          </a:custGeom>
        </p:spPr>
        <p:txBody>
          <a:bodyPr wrap="square">
            <a:noAutofit/>
          </a:bodyPr>
          <a:lstStyle>
            <a:lvl1pPr>
              <a:defRPr sz="1200"/>
            </a:lvl1pPr>
          </a:lstStyle>
          <a:p>
            <a:pPr lvl="0"/>
            <a:endParaRPr lang="en-ID" noProof="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9837" y="337830"/>
            <a:ext cx="1039467" cy="366678"/>
          </a:xfrm>
          <a:prstGeom prst="rect">
            <a:avLst/>
          </a:prstGeom>
        </p:spPr>
      </p:pic>
    </p:spTree>
    <p:extLst>
      <p:ext uri="{BB962C8B-B14F-4D97-AF65-F5344CB8AC3E}">
        <p14:creationId xmlns:p14="http://schemas.microsoft.com/office/powerpoint/2010/main" val="320285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Shape 21"/>
        <p:cNvGrpSpPr/>
        <p:nvPr/>
      </p:nvGrpSpPr>
      <p:grpSpPr>
        <a:xfrm>
          <a:off x="0" y="0"/>
          <a:ext cx="0" cy="0"/>
          <a:chOff x="0" y="0"/>
          <a:chExt cx="0" cy="0"/>
        </a:xfrm>
      </p:grpSpPr>
      <p:pic>
        <p:nvPicPr>
          <p:cNvPr id="10" name="Shape 136"/>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905" y="0"/>
            <a:ext cx="12190095" cy="6867525"/>
          </a:xfrm>
          <a:prstGeom prst="rect">
            <a:avLst/>
          </a:prstGeom>
          <a:noFill/>
          <a:ln>
            <a:noFill/>
          </a:ln>
        </p:spPr>
      </p:pic>
      <p:sp>
        <p:nvSpPr>
          <p:cNvPr id="12" name="Title Placeholder 1"/>
          <p:cNvSpPr>
            <a:spLocks noGrp="1"/>
          </p:cNvSpPr>
          <p:nvPr>
            <p:ph type="title" hasCustomPrompt="1"/>
          </p:nvPr>
        </p:nvSpPr>
        <p:spPr bwMode="auto">
          <a:xfrm>
            <a:off x="332512" y="196858"/>
            <a:ext cx="11519065" cy="71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latin typeface="+mj-lt"/>
                <a:cs typeface="Arial" panose="020B0604020202020204" pitchFamily="34" charset="0"/>
              </a:defRPr>
            </a:lvl1pPr>
          </a:lstStyle>
          <a:p>
            <a:pPr lvl="0"/>
            <a:r>
              <a:rPr lang="en-US" dirty="0"/>
              <a:t>Key title here</a:t>
            </a:r>
            <a:endParaRPr lang="en-SG" dirty="0"/>
          </a:p>
        </p:txBody>
      </p:sp>
      <p:sp>
        <p:nvSpPr>
          <p:cNvPr id="7" name="Footer Placeholder 4"/>
          <p:cNvSpPr>
            <a:spLocks noGrp="1"/>
          </p:cNvSpPr>
          <p:nvPr>
            <p:ph type="ftr" sz="quarter" idx="3"/>
          </p:nvPr>
        </p:nvSpPr>
        <p:spPr>
          <a:xfrm>
            <a:off x="778506" y="6370511"/>
            <a:ext cx="1798664"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solidFill>
                <a:latin typeface="+mj-lt"/>
                <a:cs typeface="+mn-cs"/>
              </a:defRPr>
            </a:lvl1pPr>
          </a:lstStyle>
          <a:p>
            <a:pPr algn="l" defTabSz="1219110">
              <a:defRPr/>
            </a:pPr>
            <a:r>
              <a:rPr lang="en-SG"/>
              <a:t>Confidential</a:t>
            </a:r>
            <a:endParaRPr lang="en-SG" dirty="0"/>
          </a:p>
        </p:txBody>
      </p:sp>
      <p:sp>
        <p:nvSpPr>
          <p:cNvPr id="9" name="Picture Placeholder 5">
            <a:extLst>
              <a:ext uri="{FF2B5EF4-FFF2-40B4-BE49-F238E27FC236}">
                <a16:creationId xmlns:a16="http://schemas.microsoft.com/office/drawing/2014/main" id="{765CD92F-1B0B-4421-9AA5-0F5670FC7466}"/>
              </a:ext>
            </a:extLst>
          </p:cNvPr>
          <p:cNvSpPr>
            <a:spLocks noGrp="1"/>
          </p:cNvSpPr>
          <p:nvPr>
            <p:ph type="pic" sz="quarter" idx="13"/>
          </p:nvPr>
        </p:nvSpPr>
        <p:spPr>
          <a:xfrm>
            <a:off x="3454459" y="2047874"/>
            <a:ext cx="5118041" cy="3056813"/>
          </a:xfrm>
          <a:custGeom>
            <a:avLst/>
            <a:gdLst>
              <a:gd name="connsiteX0" fmla="*/ 0 w 1478280"/>
              <a:gd name="connsiteY0" fmla="*/ 0 h 2560320"/>
              <a:gd name="connsiteX1" fmla="*/ 1478280 w 1478280"/>
              <a:gd name="connsiteY1" fmla="*/ 0 h 2560320"/>
              <a:gd name="connsiteX2" fmla="*/ 1478280 w 1478280"/>
              <a:gd name="connsiteY2" fmla="*/ 2560320 h 2560320"/>
              <a:gd name="connsiteX3" fmla="*/ 0 w 147828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1478280" h="2560320">
                <a:moveTo>
                  <a:pt x="0" y="0"/>
                </a:moveTo>
                <a:lnTo>
                  <a:pt x="1478280" y="0"/>
                </a:lnTo>
                <a:lnTo>
                  <a:pt x="1478280" y="2560320"/>
                </a:lnTo>
                <a:lnTo>
                  <a:pt x="0" y="2560320"/>
                </a:lnTo>
                <a:close/>
              </a:path>
            </a:pathLst>
          </a:custGeom>
        </p:spPr>
        <p:txBody>
          <a:bodyPr wrap="square">
            <a:noAutofit/>
          </a:bodyPr>
          <a:lstStyle>
            <a:lvl1pPr>
              <a:defRPr sz="1200"/>
            </a:lvl1pPr>
          </a:lstStyle>
          <a:p>
            <a:pPr lvl="0"/>
            <a:endParaRPr lang="en-ID" noProof="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9837" y="337830"/>
            <a:ext cx="1039467" cy="366678"/>
          </a:xfrm>
          <a:prstGeom prst="rect">
            <a:avLst/>
          </a:prstGeom>
        </p:spPr>
      </p:pic>
    </p:spTree>
    <p:extLst>
      <p:ext uri="{BB962C8B-B14F-4D97-AF65-F5344CB8AC3E}">
        <p14:creationId xmlns:p14="http://schemas.microsoft.com/office/powerpoint/2010/main" val="1967232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text with image 3-column_2">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259230"/>
            <a:ext cx="9829800" cy="590774"/>
          </a:xfrm>
          <a:prstGeom prst="rect">
            <a:avLst/>
          </a:prstGeom>
        </p:spPr>
        <p:txBody>
          <a:bodyPr/>
          <a:lstStyle>
            <a:lvl1pPr>
              <a:spcBef>
                <a:spcPts val="800"/>
              </a:spcBef>
              <a:defRPr sz="2800" b="1">
                <a:latin typeface="Arial" charset="0"/>
                <a:ea typeface="Arial" charset="0"/>
                <a:cs typeface="Arial" charset="0"/>
              </a:defRPr>
            </a:lvl1pPr>
          </a:lstStyle>
          <a:p>
            <a:r>
              <a:rPr lang="en-US" dirty="0"/>
              <a:t>Insert slide headline</a:t>
            </a:r>
          </a:p>
        </p:txBody>
      </p:sp>
      <p:sp>
        <p:nvSpPr>
          <p:cNvPr id="12" name="Subtitle 2"/>
          <p:cNvSpPr>
            <a:spLocks noGrp="1"/>
          </p:cNvSpPr>
          <p:nvPr>
            <p:ph type="subTitle" idx="10" hasCustomPrompt="1"/>
          </p:nvPr>
        </p:nvSpPr>
        <p:spPr>
          <a:xfrm>
            <a:off x="838200" y="773483"/>
            <a:ext cx="10944497" cy="834230"/>
          </a:xfrm>
          <a:prstGeom prst="rect">
            <a:avLst/>
          </a:prstGeom>
        </p:spPr>
        <p:txBody>
          <a:bodyPr/>
          <a:lstStyle>
            <a:lvl1pPr marL="0" indent="0" algn="l">
              <a:lnSpc>
                <a:spcPct val="100000"/>
              </a:lnSpc>
              <a:spcBef>
                <a:spcPts val="400"/>
              </a:spcBef>
              <a:buNone/>
              <a:defRPr sz="1400">
                <a:solidFill>
                  <a:schemeClr val="tx2"/>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of text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94848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20.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4.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image" Target="../media/image37.pn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5.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897606" y="376289"/>
            <a:ext cx="1088019" cy="373012"/>
          </a:xfrm>
          <a:prstGeom prst="rect">
            <a:avLst/>
          </a:prstGeom>
        </p:spPr>
      </p:pic>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971295632"/>
      </p:ext>
    </p:extLst>
  </p:cSld>
  <p:clrMap bg1="lt1" tx1="dk1" bg2="lt2" tx2="dk2" accent1="accent1" accent2="accent2" accent3="accent3" accent4="accent4" accent5="accent5" accent6="accent6" hlink="hlink" folHlink="folHlink"/>
  <p:sldLayoutIdLst>
    <p:sldLayoutId id="2147483684" r:id="rId1"/>
    <p:sldLayoutId id="2147483711" r:id="rId2"/>
    <p:sldLayoutId id="2147483905" r:id="rId3"/>
    <p:sldLayoutId id="2147483907" r:id="rId4"/>
    <p:sldLayoutId id="2147483703" r:id="rId5"/>
    <p:sldLayoutId id="2147483669" r:id="rId6"/>
    <p:sldLayoutId id="2147483835" r:id="rId7"/>
    <p:sldLayoutId id="2147483836" r:id="rId8"/>
    <p:sldLayoutId id="2147483913" r:id="rId9"/>
    <p:sldLayoutId id="2147483837" r:id="rId10"/>
    <p:sldLayoutId id="2147483838" r:id="rId11"/>
    <p:sldLayoutId id="2147483831" r:id="rId12"/>
    <p:sldLayoutId id="2147483906" r:id="rId13"/>
    <p:sldLayoutId id="2147483908" r:id="rId14"/>
    <p:sldLayoutId id="2147483909" r:id="rId15"/>
    <p:sldLayoutId id="2147483910" r:id="rId16"/>
    <p:sldLayoutId id="2147483918" r:id="rId17"/>
    <p:sldLayoutId id="214748391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897606" y="376360"/>
            <a:ext cx="1088019" cy="372869"/>
          </a:xfrm>
          <a:prstGeom prst="rect">
            <a:avLst/>
          </a:prstGeom>
        </p:spPr>
      </p:pic>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766877145"/>
      </p:ext>
    </p:extLst>
  </p:cSld>
  <p:clrMap bg1="dk1" tx1="lt1" bg2="dk2" tx2="lt2" accent1="accent1" accent2="accent2" accent3="accent3" accent4="accent4" accent5="accent5" accent6="accent6" hlink="hlink" folHlink="folHlink"/>
  <p:sldLayoutIdLst>
    <p:sldLayoutId id="2147483865"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95031" y="6150962"/>
            <a:ext cx="1496969" cy="5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39" y="6461419"/>
            <a:ext cx="1431235" cy="261610"/>
          </a:xfrm>
          <a:prstGeom prst="rect">
            <a:avLst/>
          </a:prstGeom>
          <a:noFill/>
        </p:spPr>
        <p:txBody>
          <a:bodyPr wrap="square" rtlCol="0">
            <a:spAutoFit/>
          </a:bodyPr>
          <a:lstStyle/>
          <a:p>
            <a:pPr algn="ctr"/>
            <a:r>
              <a:rPr lang="en-US" sz="1050" b="0" dirty="0"/>
              <a:t>Confidential</a:t>
            </a:r>
          </a:p>
        </p:txBody>
      </p:sp>
    </p:spTree>
    <p:extLst>
      <p:ext uri="{BB962C8B-B14F-4D97-AF65-F5344CB8AC3E}">
        <p14:creationId xmlns:p14="http://schemas.microsoft.com/office/powerpoint/2010/main" val="116013895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58" r:id="rId8"/>
  </p:sldLayoutIdLst>
  <p:hf hdr="0" ftr="0" dt="0"/>
  <p:txStyles>
    <p:titleStyle>
      <a:lvl1pPr algn="l" rtl="0" eaLnBrk="1" fontAlgn="base" hangingPunct="1">
        <a:spcBef>
          <a:spcPct val="0"/>
        </a:spcBef>
        <a:spcAft>
          <a:spcPct val="0"/>
        </a:spcAft>
        <a:defRPr sz="260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3" name="Group 2"/>
          <p:cNvGrpSpPr/>
          <p:nvPr userDrawn="1"/>
        </p:nvGrpSpPr>
        <p:grpSpPr>
          <a:xfrm>
            <a:off x="10981336" y="282406"/>
            <a:ext cx="936459" cy="322975"/>
            <a:chOff x="4305449" y="-79513"/>
            <a:chExt cx="3035217" cy="1046814"/>
          </a:xfrm>
        </p:grpSpPr>
        <p:grpSp>
          <p:nvGrpSpPr>
            <p:cNvPr id="4" name="Group 3"/>
            <p:cNvGrpSpPr/>
            <p:nvPr userDrawn="1"/>
          </p:nvGrpSpPr>
          <p:grpSpPr>
            <a:xfrm>
              <a:off x="4305449" y="-79513"/>
              <a:ext cx="3035217" cy="800931"/>
              <a:chOff x="4305449" y="-79513"/>
              <a:chExt cx="3035217" cy="800931"/>
            </a:xfrm>
            <a:solidFill>
              <a:srgbClr val="006772"/>
            </a:solidFill>
          </p:grpSpPr>
          <p:grpSp>
            <p:nvGrpSpPr>
              <p:cNvPr id="20" name="Group 19"/>
              <p:cNvGrpSpPr/>
              <p:nvPr userDrawn="1"/>
            </p:nvGrpSpPr>
            <p:grpSpPr>
              <a:xfrm>
                <a:off x="4305449" y="-79513"/>
                <a:ext cx="3035217" cy="800931"/>
                <a:chOff x="17228" y="-4174521"/>
                <a:chExt cx="12103952" cy="3193981"/>
              </a:xfrm>
              <a:grpFill/>
            </p:grpSpPr>
            <p:sp>
              <p:nvSpPr>
                <p:cNvPr id="22" name="Freeform 21"/>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sp>
              <p:nvSpPr>
                <p:cNvPr id="23" name="Freeform 22"/>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grpSp>
          <p:sp>
            <p:nvSpPr>
              <p:cNvPr id="21" name="Freeform 20"/>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nvGrpSpPr>
            <p:cNvPr id="5" name="Group 4"/>
            <p:cNvGrpSpPr/>
            <p:nvPr userDrawn="1"/>
          </p:nvGrpSpPr>
          <p:grpSpPr>
            <a:xfrm>
              <a:off x="5297353" y="756957"/>
              <a:ext cx="2032994" cy="210344"/>
              <a:chOff x="3972780" y="-838818"/>
              <a:chExt cx="8107257" cy="838818"/>
            </a:xfrm>
            <a:solidFill>
              <a:srgbClr val="868686"/>
            </a:solidFill>
          </p:grpSpPr>
          <p:sp>
            <p:nvSpPr>
              <p:cNvPr id="6" name="Freeform 5"/>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7" name="Freeform 6"/>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solidFill>
                    <a:schemeClr val="tx1"/>
                  </a:solidFill>
                </a:endParaRPr>
              </a:p>
            </p:txBody>
          </p:sp>
          <p:sp>
            <p:nvSpPr>
              <p:cNvPr id="8" name="Freeform 7"/>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0" name="Freeform 9"/>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1" name="Freeform 10"/>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2" name="Freeform 11"/>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3" name="Freeform 12"/>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4" name="Freeform 13"/>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Freeform 14"/>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Freeform 15"/>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7" name="Freeform 16"/>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8" name="Freeform 17"/>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9" name="Freeform 18"/>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spTree>
    <p:extLst>
      <p:ext uri="{BB962C8B-B14F-4D97-AF65-F5344CB8AC3E}">
        <p14:creationId xmlns:p14="http://schemas.microsoft.com/office/powerpoint/2010/main" val="2073822449"/>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6" name="Picture 5"/>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4200486864"/>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5.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5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8.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2.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52.xml"/><Relationship Id="rId1" Type="http://schemas.openxmlformats.org/officeDocument/2006/relationships/vmlDrawing" Target="../drawings/vmlDrawing1.vml"/><Relationship Id="rId5" Type="http://schemas.openxmlformats.org/officeDocument/2006/relationships/image" Target="../media/image72.wmf"/><Relationship Id="rId4" Type="http://schemas.openxmlformats.org/officeDocument/2006/relationships/package" Target="../embeddings/Microsoft_Excel_Worksheet.xlsx"/></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06003" y="2987157"/>
            <a:ext cx="7864199" cy="1421356"/>
          </a:xfrm>
          <a:prstGeom prst="rect">
            <a:avLst/>
          </a:prstGeom>
        </p:spPr>
        <p:txBody>
          <a:bodyPr/>
          <a:lstStyle/>
          <a:p>
            <a:r>
              <a:rPr lang="en-US" sz="4000" b="1" dirty="0">
                <a:latin typeface="+mj-lt"/>
                <a:ea typeface="Yu Gothic Medium" panose="020B0500000000000000" pitchFamily="34" charset="-128"/>
                <a:cs typeface="Arial" panose="020B0604020202020204" pitchFamily="34" charset="0"/>
              </a:rPr>
              <a:t>Security Presentation </a:t>
            </a:r>
            <a:br>
              <a:rPr lang="en-US" sz="4000" b="1" dirty="0">
                <a:latin typeface="+mj-lt"/>
                <a:ea typeface="Yu Gothic Medium" panose="020B0500000000000000" pitchFamily="34" charset="-128"/>
                <a:cs typeface="Arial" panose="020B0604020202020204" pitchFamily="34" charset="0"/>
              </a:rPr>
            </a:br>
            <a:r>
              <a:rPr lang="en-US" sz="2400" b="1" dirty="0">
                <a:latin typeface="+mj-lt"/>
                <a:ea typeface="Yu Gothic Medium" panose="020B0500000000000000" pitchFamily="34" charset="-128"/>
                <a:cs typeface="Arial" panose="020B0604020202020204" pitchFamily="34" charset="0"/>
              </a:rPr>
              <a:t>MOH Consolidated Data Repository (MCDR)</a:t>
            </a:r>
            <a:br>
              <a:rPr lang="en-US" sz="2400" b="1" dirty="0">
                <a:latin typeface="+mj-lt"/>
                <a:ea typeface="Yu Gothic Medium" panose="020B0500000000000000" pitchFamily="34" charset="-128"/>
                <a:cs typeface="Arial" panose="020B0604020202020204" pitchFamily="34" charset="0"/>
              </a:rPr>
            </a:br>
            <a:endParaRPr lang="en-US" sz="4000" b="1" dirty="0">
              <a:latin typeface="+mj-lt"/>
              <a:ea typeface="Yu Gothic Medium" panose="020B0500000000000000" pitchFamily="34" charset="-128"/>
              <a:cs typeface="Arial" panose="020B0604020202020204" pitchFamily="34" charset="0"/>
            </a:endParaRPr>
          </a:p>
        </p:txBody>
      </p:sp>
      <p:sp>
        <p:nvSpPr>
          <p:cNvPr id="6" name="Rectangle 5"/>
          <p:cNvSpPr/>
          <p:nvPr/>
        </p:nvSpPr>
        <p:spPr>
          <a:xfrm>
            <a:off x="5801369" y="6060433"/>
            <a:ext cx="6096000" cy="369332"/>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FFFFFF"/>
                </a:solidFill>
                <a:effectLst/>
                <a:uLnTx/>
                <a:uFillTx/>
                <a:latin typeface="+mj-lt"/>
                <a:ea typeface="Yu Gothic Medium" panose="020B0500000000000000" pitchFamily="34" charset="-128"/>
                <a:cs typeface="Arial" pitchFamily="34" charset="0"/>
              </a:rPr>
              <a:t>XX Nov 2019</a:t>
            </a:r>
          </a:p>
        </p:txBody>
      </p:sp>
    </p:spTree>
    <p:custDataLst>
      <p:tags r:id="rId1"/>
    </p:custDataLst>
    <p:extLst>
      <p:ext uri="{BB962C8B-B14F-4D97-AF65-F5344CB8AC3E}">
        <p14:creationId xmlns:p14="http://schemas.microsoft.com/office/powerpoint/2010/main" val="166882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7850-E0CA-438D-AEDA-A6EA06814345}"/>
              </a:ext>
            </a:extLst>
          </p:cNvPr>
          <p:cNvSpPr>
            <a:spLocks noGrp="1"/>
          </p:cNvSpPr>
          <p:nvPr>
            <p:ph type="title"/>
          </p:nvPr>
        </p:nvSpPr>
        <p:spPr>
          <a:xfrm>
            <a:off x="742665" y="300096"/>
            <a:ext cx="9829800" cy="590774"/>
          </a:xfrm>
        </p:spPr>
        <p:txBody>
          <a:bodyPr/>
          <a:lstStyle/>
          <a:p>
            <a:r>
              <a:rPr lang="en-SG" altLang="en-US" dirty="0"/>
              <a:t>IT Security Governance Service</a:t>
            </a:r>
            <a:endParaRPr lang="en-US" dirty="0"/>
          </a:p>
        </p:txBody>
      </p:sp>
      <p:sp>
        <p:nvSpPr>
          <p:cNvPr id="4" name="Content Placeholder 1">
            <a:extLst>
              <a:ext uri="{FF2B5EF4-FFF2-40B4-BE49-F238E27FC236}">
                <a16:creationId xmlns:a16="http://schemas.microsoft.com/office/drawing/2014/main" id="{5DE706FC-625E-449E-96B5-58CBDA9D7382}"/>
              </a:ext>
            </a:extLst>
          </p:cNvPr>
          <p:cNvSpPr txBox="1">
            <a:spLocks/>
          </p:cNvSpPr>
          <p:nvPr/>
        </p:nvSpPr>
        <p:spPr>
          <a:xfrm>
            <a:off x="637051" y="2168163"/>
            <a:ext cx="5327651" cy="2978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ct val="20000"/>
              </a:spcBef>
              <a:spcAft>
                <a:spcPct val="20000"/>
              </a:spcAft>
              <a:buClr>
                <a:srgbClr val="1F497D"/>
              </a:buClr>
              <a:buSzPct val="80000"/>
              <a:buFont typeface="Wingdings" panose="05000000000000000000" pitchFamily="2" charset="2"/>
              <a:buChar char="v"/>
            </a:pPr>
            <a:r>
              <a:rPr lang="en-US" altLang="en-US" sz="1800" dirty="0"/>
              <a:t>IT Security Management Plan, </a:t>
            </a:r>
            <a:r>
              <a:rPr lang="en-GB" sz="1800" dirty="0"/>
              <a:t>Security Risk Management Process, Standard and Procedure</a:t>
            </a:r>
            <a:r>
              <a:rPr lang="en-US" altLang="en-US" sz="1800" dirty="0"/>
              <a:t> IT Security Governance Framework development</a:t>
            </a:r>
          </a:p>
          <a:p>
            <a:pPr marL="285750" indent="-285750">
              <a:spcBef>
                <a:spcPct val="20000"/>
              </a:spcBef>
              <a:spcAft>
                <a:spcPct val="20000"/>
              </a:spcAft>
              <a:buClr>
                <a:srgbClr val="1F497D"/>
              </a:buClr>
              <a:buSzPct val="80000"/>
              <a:buFont typeface="Wingdings" panose="05000000000000000000" pitchFamily="2" charset="2"/>
              <a:buChar char="v"/>
            </a:pPr>
            <a:r>
              <a:rPr lang="en-SG" altLang="en-US" sz="1800" dirty="0"/>
              <a:t>Pre-commission Security Assessment Management</a:t>
            </a:r>
          </a:p>
          <a:p>
            <a:pPr marL="285750" indent="-285750">
              <a:spcBef>
                <a:spcPct val="20000"/>
              </a:spcBef>
              <a:spcAft>
                <a:spcPct val="20000"/>
              </a:spcAft>
              <a:buClr>
                <a:srgbClr val="1F497D"/>
              </a:buClr>
              <a:buSzPct val="80000"/>
              <a:buFont typeface="Wingdings" panose="05000000000000000000" pitchFamily="2" charset="2"/>
              <a:buChar char="v"/>
            </a:pPr>
            <a:r>
              <a:rPr lang="en-US" altLang="en-US" sz="1800" dirty="0"/>
              <a:t>Review Hardening framework for Citrix &amp; Hadoop etc.</a:t>
            </a:r>
          </a:p>
          <a:p>
            <a:pPr marL="285750" indent="-285750">
              <a:spcBef>
                <a:spcPct val="20000"/>
              </a:spcBef>
              <a:spcAft>
                <a:spcPct val="20000"/>
              </a:spcAft>
              <a:buClr>
                <a:srgbClr val="1F497D"/>
              </a:buClr>
              <a:buSzPct val="80000"/>
              <a:buFont typeface="Wingdings" panose="05000000000000000000" pitchFamily="2" charset="2"/>
              <a:buChar char="v"/>
            </a:pPr>
            <a:r>
              <a:rPr lang="en-US" altLang="en-US" sz="1800" dirty="0"/>
              <a:t>Review &amp; Recommend to System Security Acceptance Test Plan</a:t>
            </a:r>
          </a:p>
          <a:p>
            <a:pPr marL="285750" indent="-285750">
              <a:spcBef>
                <a:spcPct val="20000"/>
              </a:spcBef>
              <a:spcAft>
                <a:spcPct val="20000"/>
              </a:spcAft>
              <a:buClr>
                <a:srgbClr val="1F497D"/>
              </a:buClr>
              <a:buSzPct val="80000"/>
              <a:buFont typeface="Wingdings" panose="05000000000000000000" pitchFamily="2" charset="2"/>
              <a:buChar char="v"/>
            </a:pPr>
            <a:r>
              <a:rPr lang="en-US" altLang="en-US" sz="1800" dirty="0"/>
              <a:t>Consultancy of the Cyber Security design to the implementation</a:t>
            </a:r>
          </a:p>
          <a:p>
            <a:pPr marL="285750" indent="-285750">
              <a:spcBef>
                <a:spcPct val="20000"/>
              </a:spcBef>
              <a:spcAft>
                <a:spcPct val="20000"/>
              </a:spcAft>
              <a:buClr>
                <a:srgbClr val="1F497D"/>
              </a:buClr>
              <a:buSzPct val="80000"/>
              <a:buFont typeface="Wingdings" panose="05000000000000000000" pitchFamily="2" charset="2"/>
              <a:buChar char="v"/>
            </a:pPr>
            <a:r>
              <a:rPr lang="en-US" altLang="en-US" sz="1800" dirty="0"/>
              <a:t>Working with Third Party Assessor</a:t>
            </a:r>
          </a:p>
          <a:p>
            <a:pPr marL="285750" indent="-285750">
              <a:spcBef>
                <a:spcPct val="20000"/>
              </a:spcBef>
              <a:spcAft>
                <a:spcPct val="20000"/>
              </a:spcAft>
              <a:buClr>
                <a:srgbClr val="1F497D"/>
              </a:buClr>
              <a:buSzPct val="80000"/>
              <a:buFont typeface="Wingdings" panose="05000000000000000000" pitchFamily="2" charset="2"/>
              <a:buChar char="v"/>
            </a:pPr>
            <a:r>
              <a:rPr lang="en-US" sz="1800" dirty="0"/>
              <a:t>Security Awareness Briefing</a:t>
            </a:r>
          </a:p>
        </p:txBody>
      </p:sp>
      <p:sp>
        <p:nvSpPr>
          <p:cNvPr id="7" name="Content Placeholder 1">
            <a:extLst>
              <a:ext uri="{FF2B5EF4-FFF2-40B4-BE49-F238E27FC236}">
                <a16:creationId xmlns:a16="http://schemas.microsoft.com/office/drawing/2014/main" id="{1FB951E8-9AF9-4EDE-A87F-21C938E3AEF9}"/>
              </a:ext>
            </a:extLst>
          </p:cNvPr>
          <p:cNvSpPr txBox="1">
            <a:spLocks/>
          </p:cNvSpPr>
          <p:nvPr/>
        </p:nvSpPr>
        <p:spPr>
          <a:xfrm>
            <a:off x="6470004" y="2168163"/>
            <a:ext cx="4695273" cy="4507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0988" lvl="3" indent="-280988">
              <a:spcBef>
                <a:spcPct val="20000"/>
              </a:spcBef>
              <a:spcAft>
                <a:spcPct val="20000"/>
              </a:spcAft>
              <a:buClr>
                <a:srgbClr val="1F497D"/>
              </a:buClr>
              <a:buSzPct val="80000"/>
              <a:buFont typeface="Wingdings" panose="05000000000000000000" pitchFamily="2" charset="2"/>
              <a:buChar char="v"/>
            </a:pPr>
            <a:r>
              <a:rPr lang="en-SG" altLang="en-US" dirty="0"/>
              <a:t>Security patch monitoring &amp; tracking</a:t>
            </a:r>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Follow up of CWC (Cyber Watch Centre) and/or GITSIR </a:t>
            </a:r>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Security Audit Log Review for system &amp; DB ( leverage on MOH central logger)</a:t>
            </a:r>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Privilege Account Review for NCS support team accounts</a:t>
            </a:r>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Security Meeting &amp; Reporting</a:t>
            </a:r>
          </a:p>
          <a:p>
            <a:pPr marL="280988" lvl="3" indent="-280988">
              <a:spcBef>
                <a:spcPct val="20000"/>
              </a:spcBef>
              <a:spcAft>
                <a:spcPct val="20000"/>
              </a:spcAft>
              <a:buClr>
                <a:srgbClr val="1F497D"/>
              </a:buClr>
              <a:buSzPct val="80000"/>
              <a:buFont typeface="Wingdings" panose="05000000000000000000" pitchFamily="2" charset="2"/>
              <a:buChar char="v"/>
            </a:pPr>
            <a:r>
              <a:rPr lang="en-SG" altLang="en-US" dirty="0"/>
              <a:t>Quarterly VA Scan</a:t>
            </a:r>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Security Audit Liaison</a:t>
            </a:r>
            <a:endParaRPr lang="en-SG" altLang="en-US" dirty="0"/>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IT security Awareness Briefing</a:t>
            </a:r>
          </a:p>
          <a:p>
            <a:pPr marL="280988" lvl="3" indent="-280988">
              <a:spcBef>
                <a:spcPct val="20000"/>
              </a:spcBef>
              <a:spcAft>
                <a:spcPct val="20000"/>
              </a:spcAft>
              <a:buClr>
                <a:srgbClr val="1F497D"/>
              </a:buClr>
              <a:buSzPct val="80000"/>
              <a:buFont typeface="Wingdings" panose="05000000000000000000" pitchFamily="2" charset="2"/>
              <a:buChar char="v"/>
            </a:pPr>
            <a:r>
              <a:rPr lang="en-US" altLang="en-US" dirty="0"/>
              <a:t>IT Security Incident Support</a:t>
            </a:r>
          </a:p>
          <a:p>
            <a:pPr lvl="3">
              <a:spcBef>
                <a:spcPct val="20000"/>
              </a:spcBef>
              <a:spcAft>
                <a:spcPct val="20000"/>
              </a:spcAft>
              <a:buClr>
                <a:srgbClr val="1F497D"/>
              </a:buClr>
              <a:buSzPct val="80000"/>
              <a:buFont typeface="Wingdings" panose="05000000000000000000" pitchFamily="2" charset="2"/>
              <a:buChar char="v"/>
            </a:pPr>
            <a:endParaRPr lang="en-US" altLang="en-US" sz="1500" dirty="0"/>
          </a:p>
        </p:txBody>
      </p:sp>
      <p:sp>
        <p:nvSpPr>
          <p:cNvPr id="8" name="Subtitle 7">
            <a:extLst>
              <a:ext uri="{FF2B5EF4-FFF2-40B4-BE49-F238E27FC236}">
                <a16:creationId xmlns:a16="http://schemas.microsoft.com/office/drawing/2014/main" id="{46321C06-12D9-4614-A396-6F7577522958}"/>
              </a:ext>
            </a:extLst>
          </p:cNvPr>
          <p:cNvSpPr>
            <a:spLocks noGrp="1"/>
          </p:cNvSpPr>
          <p:nvPr>
            <p:ph type="subTitle" idx="10"/>
          </p:nvPr>
        </p:nvSpPr>
        <p:spPr>
          <a:xfrm>
            <a:off x="742665" y="1170678"/>
            <a:ext cx="5123129" cy="834230"/>
          </a:xfrm>
          <a:solidFill>
            <a:schemeClr val="accent4">
              <a:lumMod val="75000"/>
            </a:schemeClr>
          </a:solidFill>
        </p:spPr>
        <p:txBody>
          <a:bodyPr anchor="ctr" anchorCtr="1"/>
          <a:lstStyle/>
          <a:p>
            <a:pPr algn="ctr"/>
            <a:r>
              <a:rPr lang="en-SG" sz="1800" b="1" dirty="0">
                <a:solidFill>
                  <a:schemeClr val="tx1"/>
                </a:solidFill>
                <a:latin typeface="+mn-lt"/>
                <a:ea typeface="Yu Gothic Medium" panose="020B0500000000000000" pitchFamily="34" charset="-128"/>
                <a:cs typeface="+mn-cs"/>
              </a:rPr>
              <a:t>Implementation Phase</a:t>
            </a:r>
            <a:endParaRPr lang="en-US" sz="1800" b="1" dirty="0">
              <a:solidFill>
                <a:schemeClr val="tx1"/>
              </a:solidFill>
              <a:latin typeface="+mn-lt"/>
              <a:ea typeface="Yu Gothic Medium" panose="020B0500000000000000" pitchFamily="34" charset="-128"/>
              <a:cs typeface="+mn-cs"/>
            </a:endParaRPr>
          </a:p>
        </p:txBody>
      </p:sp>
      <p:sp>
        <p:nvSpPr>
          <p:cNvPr id="9" name="Subtitle 7">
            <a:extLst>
              <a:ext uri="{FF2B5EF4-FFF2-40B4-BE49-F238E27FC236}">
                <a16:creationId xmlns:a16="http://schemas.microsoft.com/office/drawing/2014/main" id="{2C243ECC-7913-4DA8-95E8-360DE478B4BB}"/>
              </a:ext>
            </a:extLst>
          </p:cNvPr>
          <p:cNvSpPr txBox="1">
            <a:spLocks/>
          </p:cNvSpPr>
          <p:nvPr/>
        </p:nvSpPr>
        <p:spPr>
          <a:xfrm>
            <a:off x="6470004" y="1170679"/>
            <a:ext cx="4927766" cy="834230"/>
          </a:xfrm>
          <a:prstGeom prst="rect">
            <a:avLst/>
          </a:prstGeom>
          <a:solidFill>
            <a:schemeClr val="accent4">
              <a:lumMod val="75000"/>
            </a:schemeClr>
          </a:solidFill>
        </p:spPr>
        <p:txBody>
          <a:bodyPr anchor="ctr" anchorCtr="1"/>
          <a:lstStyle>
            <a:lvl1pPr indent="0" algn="ctr">
              <a:lnSpc>
                <a:spcPct val="100000"/>
              </a:lnSpc>
              <a:spcBef>
                <a:spcPts val="400"/>
              </a:spcBef>
              <a:buFont typeface="Arial" panose="020B0604020202020204" pitchFamily="34" charset="0"/>
              <a:buNone/>
              <a:defRPr b="1">
                <a:ea typeface="Yu Gothic Medium" panose="020B0500000000000000" pitchFamily="34" charset="-128"/>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SG" dirty="0"/>
              <a:t>Operation Phase</a:t>
            </a:r>
            <a:endParaRPr lang="en-US" dirty="0"/>
          </a:p>
        </p:txBody>
      </p:sp>
    </p:spTree>
    <p:extLst>
      <p:ext uri="{BB962C8B-B14F-4D97-AF65-F5344CB8AC3E}">
        <p14:creationId xmlns:p14="http://schemas.microsoft.com/office/powerpoint/2010/main" val="399263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26C053-8042-4B3E-B41E-89F1E27F90F0}"/>
              </a:ext>
            </a:extLst>
          </p:cNvPr>
          <p:cNvSpPr>
            <a:spLocks noGrp="1"/>
          </p:cNvSpPr>
          <p:nvPr>
            <p:ph type="body" sz="quarter" idx="13"/>
          </p:nvPr>
        </p:nvSpPr>
        <p:spPr>
          <a:xfrm>
            <a:off x="3545609" y="2003395"/>
            <a:ext cx="6519395" cy="929798"/>
          </a:xfrm>
        </p:spPr>
        <p:txBody>
          <a:bodyPr/>
          <a:lstStyle/>
          <a:p>
            <a:r>
              <a:rPr lang="en-SG" dirty="0">
                <a:latin typeface="+mn-lt"/>
                <a:ea typeface="Yu Gothic Medium" panose="020B0500000000000000" pitchFamily="34" charset="-128"/>
              </a:rPr>
              <a:t>Agenda</a:t>
            </a:r>
          </a:p>
          <a:p>
            <a:endParaRPr lang="en-US" dirty="0">
              <a:latin typeface="+mn-lt"/>
            </a:endParaRPr>
          </a:p>
        </p:txBody>
      </p:sp>
      <p:sp>
        <p:nvSpPr>
          <p:cNvPr id="7" name="Text Placeholder 3">
            <a:extLst>
              <a:ext uri="{FF2B5EF4-FFF2-40B4-BE49-F238E27FC236}">
                <a16:creationId xmlns:a16="http://schemas.microsoft.com/office/drawing/2014/main" id="{A08F1750-06EE-4388-840A-777D368535DA}"/>
              </a:ext>
            </a:extLst>
          </p:cNvPr>
          <p:cNvSpPr>
            <a:spLocks noGrp="1"/>
          </p:cNvSpPr>
          <p:nvPr>
            <p:ph type="body" sz="quarter" idx="10"/>
          </p:nvPr>
        </p:nvSpPr>
        <p:spPr>
          <a:xfrm>
            <a:off x="3545609" y="2933193"/>
            <a:ext cx="11084792" cy="5622763"/>
          </a:xfrm>
        </p:spPr>
        <p:txBody>
          <a:bodyPr/>
          <a:lstStyle/>
          <a:p>
            <a:pPr>
              <a:buClr>
                <a:schemeClr val="accent6">
                  <a:lumMod val="50000"/>
                </a:schemeClr>
              </a:buClr>
            </a:pPr>
            <a:r>
              <a:rPr lang="en-US" sz="2000" b="1" dirty="0">
                <a:solidFill>
                  <a:schemeClr val="accent6">
                    <a:lumMod val="75000"/>
                  </a:schemeClr>
                </a:solidFill>
              </a:rPr>
              <a:t>Overview of MOH Consolidated Data Repository (MCDR)</a:t>
            </a:r>
            <a:endParaRPr lang="en-GB" sz="2000" b="1" dirty="0">
              <a:solidFill>
                <a:schemeClr val="accent6">
                  <a:lumMod val="75000"/>
                </a:schemeClr>
              </a:solidFill>
            </a:endParaRPr>
          </a:p>
          <a:p>
            <a:pPr>
              <a:buClr>
                <a:schemeClr val="accent6">
                  <a:lumMod val="50000"/>
                </a:schemeClr>
              </a:buClr>
            </a:pPr>
            <a:r>
              <a:rPr lang="en-US" sz="2000" b="1" dirty="0">
                <a:solidFill>
                  <a:srgbClr val="FF0000"/>
                </a:solidFill>
              </a:rPr>
              <a:t>Trustwave Security Services and Threat Risk Assessment</a:t>
            </a:r>
          </a:p>
          <a:p>
            <a:pPr>
              <a:buClr>
                <a:schemeClr val="accent6">
                  <a:lumMod val="50000"/>
                </a:schemeClr>
              </a:buClr>
            </a:pPr>
            <a:r>
              <a:rPr lang="en-GB" sz="2000" b="1" dirty="0">
                <a:solidFill>
                  <a:schemeClr val="accent6">
                    <a:lumMod val="75000"/>
                  </a:schemeClr>
                </a:solidFill>
              </a:rPr>
              <a:t>Q&amp;A</a:t>
            </a:r>
            <a:endParaRPr lang="en-US" sz="2000" b="1" dirty="0">
              <a:solidFill>
                <a:schemeClr val="accent6">
                  <a:lumMod val="75000"/>
                </a:schemeClr>
              </a:solidFill>
            </a:endParaRPr>
          </a:p>
        </p:txBody>
      </p:sp>
    </p:spTree>
    <p:extLst>
      <p:ext uri="{BB962C8B-B14F-4D97-AF65-F5344CB8AC3E}">
        <p14:creationId xmlns:p14="http://schemas.microsoft.com/office/powerpoint/2010/main" val="4201013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847B-0BAE-4771-BE95-888CFD921237}"/>
              </a:ext>
            </a:extLst>
          </p:cNvPr>
          <p:cNvSpPr>
            <a:spLocks noGrp="1"/>
          </p:cNvSpPr>
          <p:nvPr>
            <p:ph type="title"/>
          </p:nvPr>
        </p:nvSpPr>
        <p:spPr/>
        <p:txBody>
          <a:bodyPr/>
          <a:lstStyle/>
          <a:p>
            <a:r>
              <a:rPr lang="en-US" dirty="0"/>
              <a:t>About Trustwave</a:t>
            </a:r>
          </a:p>
        </p:txBody>
      </p:sp>
      <p:sp>
        <p:nvSpPr>
          <p:cNvPr id="4" name="Text Placeholder 3">
            <a:extLst>
              <a:ext uri="{FF2B5EF4-FFF2-40B4-BE49-F238E27FC236}">
                <a16:creationId xmlns:a16="http://schemas.microsoft.com/office/drawing/2014/main" id="{FC1D0201-6C3A-4514-9D29-DAB30792CE12}"/>
              </a:ext>
            </a:extLst>
          </p:cNvPr>
          <p:cNvSpPr>
            <a:spLocks noGrp="1"/>
          </p:cNvSpPr>
          <p:nvPr>
            <p:ph type="body" sz="quarter" idx="11"/>
          </p:nvPr>
        </p:nvSpPr>
        <p:spPr>
          <a:xfrm>
            <a:off x="838200" y="1371600"/>
            <a:ext cx="5616388" cy="4805363"/>
          </a:xfrm>
        </p:spPr>
        <p:txBody>
          <a:bodyPr/>
          <a:lstStyle/>
          <a:p>
            <a:pPr marL="285750" indent="-285750">
              <a:buFont typeface="Wingdings" panose="05000000000000000000" pitchFamily="2" charset="2"/>
              <a:buChar char="v"/>
            </a:pPr>
            <a:r>
              <a:rPr lang="en-US" sz="2400" dirty="0"/>
              <a:t>Microsoft Top Threat Indicator Contributor Award – 2019</a:t>
            </a:r>
          </a:p>
          <a:p>
            <a:pPr marL="285750" indent="-285750">
              <a:buFont typeface="Wingdings" panose="05000000000000000000" pitchFamily="2" charset="2"/>
              <a:buChar char="v"/>
            </a:pPr>
            <a:r>
              <a:rPr lang="en-US" sz="2400" dirty="0"/>
              <a:t>First CREST Global Member</a:t>
            </a:r>
          </a:p>
          <a:p>
            <a:pPr marL="285750" indent="-285750">
              <a:buFont typeface="Wingdings" panose="05000000000000000000" pitchFamily="2" charset="2"/>
              <a:buChar char="v"/>
            </a:pPr>
            <a:r>
              <a:rPr lang="en-US" sz="2400" dirty="0"/>
              <a:t>Certified professionals : CPSA, CRT, CCT App, CCT Infra, CSAS, CSAM</a:t>
            </a:r>
          </a:p>
          <a:p>
            <a:pPr marL="285750" indent="-285750">
              <a:buFont typeface="Wingdings" panose="05000000000000000000" pitchFamily="2" charset="2"/>
              <a:buChar char="v"/>
            </a:pPr>
            <a:r>
              <a:rPr lang="en-US" sz="2400" dirty="0"/>
              <a:t>CREST approved training provider </a:t>
            </a:r>
          </a:p>
          <a:p>
            <a:pPr marL="285750" indent="-285750">
              <a:buFont typeface="Wingdings" panose="05000000000000000000" pitchFamily="2" charset="2"/>
              <a:buChar char="v"/>
            </a:pPr>
            <a:r>
              <a:rPr lang="en-US" sz="2400" dirty="0"/>
              <a:t>Train </a:t>
            </a:r>
            <a:r>
              <a:rPr lang="en-US" sz="2400" dirty="0" err="1"/>
              <a:t>Govtech</a:t>
            </a:r>
            <a:r>
              <a:rPr lang="en-US" sz="2400" dirty="0"/>
              <a:t> agencies on IRM (Incident Response Management) and VA (Vulnerability Assessment)</a:t>
            </a:r>
            <a:endParaRPr lang="en-US" sz="2000" dirty="0"/>
          </a:p>
          <a:p>
            <a:endParaRPr lang="en-US" dirty="0"/>
          </a:p>
        </p:txBody>
      </p:sp>
      <p:pic>
        <p:nvPicPr>
          <p:cNvPr id="6" name="Picture 2">
            <a:extLst>
              <a:ext uri="{FF2B5EF4-FFF2-40B4-BE49-F238E27FC236}">
                <a16:creationId xmlns:a16="http://schemas.microsoft.com/office/drawing/2014/main" id="{6F23C17F-36EC-48E7-981B-015F9B9EB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9005" y="1655082"/>
            <a:ext cx="904875" cy="1000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757DCA-A689-43C8-AE8C-294E68A5A3B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5627"/>
          <a:stretch/>
        </p:blipFill>
        <p:spPr>
          <a:xfrm>
            <a:off x="7089437" y="5127374"/>
            <a:ext cx="4296417" cy="698703"/>
          </a:xfrm>
          <a:prstGeom prst="rect">
            <a:avLst/>
          </a:prstGeom>
        </p:spPr>
      </p:pic>
      <p:grpSp>
        <p:nvGrpSpPr>
          <p:cNvPr id="12" name="Group 11">
            <a:extLst>
              <a:ext uri="{FF2B5EF4-FFF2-40B4-BE49-F238E27FC236}">
                <a16:creationId xmlns:a16="http://schemas.microsoft.com/office/drawing/2014/main" id="{7CF174C9-2065-49D2-A6DA-0A53A4E30625}"/>
              </a:ext>
            </a:extLst>
          </p:cNvPr>
          <p:cNvGrpSpPr/>
          <p:nvPr/>
        </p:nvGrpSpPr>
        <p:grpSpPr>
          <a:xfrm>
            <a:off x="6370491" y="2834724"/>
            <a:ext cx="5821509" cy="2103176"/>
            <a:chOff x="5292044" y="2491029"/>
            <a:chExt cx="6227204" cy="1962861"/>
          </a:xfrm>
        </p:grpSpPr>
        <p:pic>
          <p:nvPicPr>
            <p:cNvPr id="13" name="Picture 12">
              <a:extLst>
                <a:ext uri="{FF2B5EF4-FFF2-40B4-BE49-F238E27FC236}">
                  <a16:creationId xmlns:a16="http://schemas.microsoft.com/office/drawing/2014/main" id="{425C98C5-F2DD-4F59-B935-8C579D25ECF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5813" r="77049" b="83528"/>
            <a:stretch/>
          </p:blipFill>
          <p:spPr>
            <a:xfrm>
              <a:off x="5292044" y="2491029"/>
              <a:ext cx="1005840" cy="457392"/>
            </a:xfrm>
            <a:prstGeom prst="rect">
              <a:avLst/>
            </a:prstGeom>
          </p:spPr>
        </p:pic>
        <p:pic>
          <p:nvPicPr>
            <p:cNvPr id="14" name="Picture 13">
              <a:extLst>
                <a:ext uri="{FF2B5EF4-FFF2-40B4-BE49-F238E27FC236}">
                  <a16:creationId xmlns:a16="http://schemas.microsoft.com/office/drawing/2014/main" id="{233709FD-FB61-4F88-9997-453C8E1EE68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7590" r="52443" b="83528"/>
            <a:stretch/>
          </p:blipFill>
          <p:spPr>
            <a:xfrm>
              <a:off x="6908027" y="2506269"/>
              <a:ext cx="1171872" cy="457392"/>
            </a:xfrm>
            <a:prstGeom prst="rect">
              <a:avLst/>
            </a:prstGeom>
          </p:spPr>
        </p:pic>
        <p:pic>
          <p:nvPicPr>
            <p:cNvPr id="15" name="Picture 14">
              <a:extLst>
                <a:ext uri="{FF2B5EF4-FFF2-40B4-BE49-F238E27FC236}">
                  <a16:creationId xmlns:a16="http://schemas.microsoft.com/office/drawing/2014/main" id="{9A0D777E-A6B0-4726-8D4D-1BA3C2BBDDC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48122" r="31911" b="83528"/>
            <a:stretch/>
          </p:blipFill>
          <p:spPr>
            <a:xfrm>
              <a:off x="8681715" y="2607776"/>
              <a:ext cx="836978" cy="326680"/>
            </a:xfrm>
            <a:prstGeom prst="rect">
              <a:avLst/>
            </a:prstGeom>
          </p:spPr>
        </p:pic>
        <p:pic>
          <p:nvPicPr>
            <p:cNvPr id="16" name="Picture 15">
              <a:extLst>
                <a:ext uri="{FF2B5EF4-FFF2-40B4-BE49-F238E27FC236}">
                  <a16:creationId xmlns:a16="http://schemas.microsoft.com/office/drawing/2014/main" id="{C501F70B-63D7-45C1-AA0B-EA21E8A4AC9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70481" r="1389" b="83528"/>
            <a:stretch/>
          </p:blipFill>
          <p:spPr>
            <a:xfrm>
              <a:off x="9868293" y="2491029"/>
              <a:ext cx="1650955" cy="457392"/>
            </a:xfrm>
            <a:prstGeom prst="rect">
              <a:avLst/>
            </a:prstGeom>
          </p:spPr>
        </p:pic>
        <p:cxnSp>
          <p:nvCxnSpPr>
            <p:cNvPr id="17" name="Straight Connector 16">
              <a:extLst>
                <a:ext uri="{FF2B5EF4-FFF2-40B4-BE49-F238E27FC236}">
                  <a16:creationId xmlns:a16="http://schemas.microsoft.com/office/drawing/2014/main" id="{2FF62201-CCF5-4DC1-BFDD-28B700AEA9B0}"/>
                </a:ext>
              </a:extLst>
            </p:cNvPr>
            <p:cNvCxnSpPr/>
            <p:nvPr/>
          </p:nvCxnSpPr>
          <p:spPr>
            <a:xfrm>
              <a:off x="5855488" y="3089910"/>
              <a:ext cx="0" cy="678180"/>
            </a:xfrm>
            <a:prstGeom prst="line">
              <a:avLst/>
            </a:prstGeom>
            <a:ln w="25400" cap="rnd">
              <a:solidFill>
                <a:schemeClr val="accent1"/>
              </a:solidFill>
              <a:round/>
              <a:head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00046-5EC5-4FF9-98F8-06034E0583BF}"/>
                </a:ext>
              </a:extLst>
            </p:cNvPr>
            <p:cNvCxnSpPr/>
            <p:nvPr/>
          </p:nvCxnSpPr>
          <p:spPr>
            <a:xfrm>
              <a:off x="7501408" y="3089910"/>
              <a:ext cx="0" cy="678180"/>
            </a:xfrm>
            <a:prstGeom prst="line">
              <a:avLst/>
            </a:prstGeom>
            <a:ln w="25400" cap="rnd">
              <a:solidFill>
                <a:schemeClr val="accent1"/>
              </a:solidFill>
              <a:round/>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2CA89F-7CCE-4FA8-B739-D0285F6D81CC}"/>
                </a:ext>
              </a:extLst>
            </p:cNvPr>
            <p:cNvCxnSpPr/>
            <p:nvPr/>
          </p:nvCxnSpPr>
          <p:spPr>
            <a:xfrm>
              <a:off x="9147328" y="3089910"/>
              <a:ext cx="0" cy="678180"/>
            </a:xfrm>
            <a:prstGeom prst="line">
              <a:avLst/>
            </a:prstGeom>
            <a:ln w="25400" cap="rnd">
              <a:solidFill>
                <a:schemeClr val="accent1"/>
              </a:solidFill>
              <a:round/>
              <a:head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13BB27-9787-4EDD-B2B8-58274AD1C313}"/>
                </a:ext>
              </a:extLst>
            </p:cNvPr>
            <p:cNvCxnSpPr/>
            <p:nvPr/>
          </p:nvCxnSpPr>
          <p:spPr>
            <a:xfrm>
              <a:off x="10793248" y="3089910"/>
              <a:ext cx="0" cy="678180"/>
            </a:xfrm>
            <a:prstGeom prst="line">
              <a:avLst/>
            </a:prstGeom>
            <a:ln w="25400" cap="rnd">
              <a:solidFill>
                <a:schemeClr val="accent1"/>
              </a:solidFill>
              <a:round/>
              <a:head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DA5033-EB31-4797-9829-AF227D66BAAE}"/>
                </a:ext>
              </a:extLst>
            </p:cNvPr>
            <p:cNvCxnSpPr/>
            <p:nvPr/>
          </p:nvCxnSpPr>
          <p:spPr>
            <a:xfrm>
              <a:off x="5855488" y="3777343"/>
              <a:ext cx="4924184" cy="0"/>
            </a:xfrm>
            <a:prstGeom prst="line">
              <a:avLst/>
            </a:prstGeom>
            <a:ln w="25400" cap="rnd">
              <a:solidFill>
                <a:schemeClr val="accent1"/>
              </a:solidFill>
              <a:roun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A36B42-7502-4EB0-92F4-C76BC49ECF70}"/>
                </a:ext>
              </a:extLst>
            </p:cNvPr>
            <p:cNvCxnSpPr/>
            <p:nvPr/>
          </p:nvCxnSpPr>
          <p:spPr>
            <a:xfrm>
              <a:off x="8359008" y="3775710"/>
              <a:ext cx="0" cy="678180"/>
            </a:xfrm>
            <a:prstGeom prst="line">
              <a:avLst/>
            </a:prstGeom>
            <a:ln w="25400" cap="rnd">
              <a:solidFill>
                <a:schemeClr val="accent1"/>
              </a:solidFill>
              <a:round/>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217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68325"/>
            <a:ext cx="10134600" cy="1325563"/>
          </a:xfrm>
          <a:prstGeom prst="rect">
            <a:avLst/>
          </a:prstGeom>
        </p:spPr>
        <p:txBody>
          <a:bodyPr/>
          <a:lstStyle/>
          <a:p>
            <a:r>
              <a:rPr lang="en-US" sz="4400" dirty="0"/>
              <a:t>Next-Gen Managed Security Services</a:t>
            </a:r>
          </a:p>
        </p:txBody>
      </p:sp>
      <p:sp>
        <p:nvSpPr>
          <p:cNvPr id="12" name="Text Placeholder 11">
            <a:extLst>
              <a:ext uri="{FF2B5EF4-FFF2-40B4-BE49-F238E27FC236}">
                <a16:creationId xmlns:a16="http://schemas.microsoft.com/office/drawing/2014/main" id="{9D003752-4D36-4667-9BA1-74D4DA007537}"/>
              </a:ext>
            </a:extLst>
          </p:cNvPr>
          <p:cNvSpPr>
            <a:spLocks noGrp="1"/>
          </p:cNvSpPr>
          <p:nvPr>
            <p:ph type="body" sz="quarter" idx="11"/>
          </p:nvPr>
        </p:nvSpPr>
        <p:spPr>
          <a:xfrm>
            <a:off x="8037846" y="3302191"/>
            <a:ext cx="3724864" cy="2874773"/>
          </a:xfrm>
        </p:spPr>
        <p:txBody>
          <a:bodyPr/>
          <a:lstStyle/>
          <a:p>
            <a:pPr marL="285750" lvl="0" indent="-285750">
              <a:buFont typeface="Wingdings" panose="05000000000000000000" pitchFamily="2" charset="2"/>
              <a:buChar char="v"/>
            </a:pPr>
            <a:r>
              <a:rPr lang="en-SG" sz="2000" dirty="0"/>
              <a:t>Risk Assessment (including Threat Risk Assessment)</a:t>
            </a:r>
            <a:endParaRPr lang="en-US" sz="2000" dirty="0"/>
          </a:p>
          <a:p>
            <a:pPr marL="285750" lvl="0" indent="-285750">
              <a:buFont typeface="Wingdings" panose="05000000000000000000" pitchFamily="2" charset="2"/>
              <a:buChar char="v"/>
            </a:pPr>
            <a:r>
              <a:rPr lang="en-SG" sz="2000" dirty="0"/>
              <a:t>Policy Compliance Review</a:t>
            </a:r>
            <a:endParaRPr lang="en-US" sz="2000" dirty="0"/>
          </a:p>
          <a:p>
            <a:pPr marL="285750" lvl="0" indent="-285750">
              <a:buFont typeface="Wingdings" panose="05000000000000000000" pitchFamily="2" charset="2"/>
              <a:buChar char="v"/>
            </a:pPr>
            <a:r>
              <a:rPr lang="en-SG" sz="2000" dirty="0"/>
              <a:t>Host Configuration Review</a:t>
            </a:r>
            <a:endParaRPr lang="en-US" sz="2000" dirty="0"/>
          </a:p>
          <a:p>
            <a:pPr marL="285750" lvl="0" indent="-285750">
              <a:buFont typeface="Wingdings" panose="05000000000000000000" pitchFamily="2" charset="2"/>
              <a:buChar char="v"/>
            </a:pPr>
            <a:r>
              <a:rPr lang="en-SG" sz="2000" dirty="0"/>
              <a:t>Network VAPT</a:t>
            </a:r>
            <a:endParaRPr lang="en-US" sz="2000" dirty="0"/>
          </a:p>
          <a:p>
            <a:pPr marL="285750" lvl="0" indent="-285750">
              <a:buFont typeface="Wingdings" panose="05000000000000000000" pitchFamily="2" charset="2"/>
              <a:buChar char="v"/>
            </a:pPr>
            <a:r>
              <a:rPr lang="en-SG" sz="2000" dirty="0"/>
              <a:t>App VAPT</a:t>
            </a:r>
            <a:endParaRPr lang="en-US" sz="2000" dirty="0"/>
          </a:p>
          <a:p>
            <a:endParaRPr lang="en-US" sz="1100" dirty="0"/>
          </a:p>
        </p:txBody>
      </p:sp>
      <p:grpSp>
        <p:nvGrpSpPr>
          <p:cNvPr id="7" name="Group 6">
            <a:extLst>
              <a:ext uri="{FF2B5EF4-FFF2-40B4-BE49-F238E27FC236}">
                <a16:creationId xmlns:a16="http://schemas.microsoft.com/office/drawing/2014/main" id="{14D16E2C-2536-4309-86EB-D5DDE01B0FD9}"/>
              </a:ext>
            </a:extLst>
          </p:cNvPr>
          <p:cNvGrpSpPr/>
          <p:nvPr/>
        </p:nvGrpSpPr>
        <p:grpSpPr>
          <a:xfrm>
            <a:off x="11659810" y="1068658"/>
            <a:ext cx="323850" cy="324895"/>
            <a:chOff x="11693125" y="130630"/>
            <a:chExt cx="368246" cy="369434"/>
          </a:xfrm>
        </p:grpSpPr>
        <p:sp>
          <p:nvSpPr>
            <p:cNvPr id="9" name="Freeform 5">
              <a:extLst>
                <a:ext uri="{FF2B5EF4-FFF2-40B4-BE49-F238E27FC236}">
                  <a16:creationId xmlns:a16="http://schemas.microsoft.com/office/drawing/2014/main" id="{6F9C8C5E-CE6D-4DB8-948B-AB02EAD1EC02}"/>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E2326F9-9978-4623-8218-D2E6DB6A6E52}"/>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7BD122CE-0039-4B16-833F-FB0D7714E091}"/>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D8583ECD-72AF-49F6-8828-7EBFEC93BCEC}"/>
              </a:ext>
            </a:extLst>
          </p:cNvPr>
          <p:cNvGrpSpPr/>
          <p:nvPr/>
        </p:nvGrpSpPr>
        <p:grpSpPr>
          <a:xfrm>
            <a:off x="231676" y="1287385"/>
            <a:ext cx="7889425" cy="5250281"/>
            <a:chOff x="-110973" y="1343878"/>
            <a:chExt cx="6974959" cy="4564131"/>
          </a:xfrm>
        </p:grpSpPr>
        <p:sp>
          <p:nvSpPr>
            <p:cNvPr id="24" name="Oval 23">
              <a:extLst>
                <a:ext uri="{FF2B5EF4-FFF2-40B4-BE49-F238E27FC236}">
                  <a16:creationId xmlns:a16="http://schemas.microsoft.com/office/drawing/2014/main" id="{C44E781B-9D46-442B-A8B8-A303BBB27306}"/>
                </a:ext>
              </a:extLst>
            </p:cNvPr>
            <p:cNvSpPr/>
            <p:nvPr/>
          </p:nvSpPr>
          <p:spPr>
            <a:xfrm>
              <a:off x="2097554" y="2105471"/>
              <a:ext cx="3043676" cy="3043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534BAD-77B8-4CAC-AF52-9D7EF8BCAE37}"/>
                </a:ext>
              </a:extLst>
            </p:cNvPr>
            <p:cNvSpPr/>
            <p:nvPr/>
          </p:nvSpPr>
          <p:spPr>
            <a:xfrm>
              <a:off x="1704355" y="2676403"/>
              <a:ext cx="1078878" cy="10788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6AF397-12AA-46B0-8919-17070B036BB8}"/>
                </a:ext>
              </a:extLst>
            </p:cNvPr>
            <p:cNvSpPr/>
            <p:nvPr/>
          </p:nvSpPr>
          <p:spPr>
            <a:xfrm>
              <a:off x="2150710" y="4209149"/>
              <a:ext cx="1078878" cy="10788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ED300D4-9561-4D28-9D71-8469F5E36E28}"/>
                </a:ext>
              </a:extLst>
            </p:cNvPr>
            <p:cNvSpPr/>
            <p:nvPr/>
          </p:nvSpPr>
          <p:spPr>
            <a:xfrm>
              <a:off x="4005671" y="4209386"/>
              <a:ext cx="1078878" cy="10788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31353E8-1895-48AE-A12A-510E83242E14}"/>
                </a:ext>
              </a:extLst>
            </p:cNvPr>
            <p:cNvSpPr/>
            <p:nvPr/>
          </p:nvSpPr>
          <p:spPr>
            <a:xfrm>
              <a:off x="4455551" y="2676403"/>
              <a:ext cx="1078878" cy="10788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EB96ED-A0E8-4EFE-BA6C-2934271F1A5C}"/>
                </a:ext>
              </a:extLst>
            </p:cNvPr>
            <p:cNvSpPr/>
            <p:nvPr/>
          </p:nvSpPr>
          <p:spPr>
            <a:xfrm>
              <a:off x="3079953" y="1697717"/>
              <a:ext cx="1078878" cy="10788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DC69981-E9D5-4CE7-9FDC-92D5D3341404}"/>
                </a:ext>
              </a:extLst>
            </p:cNvPr>
            <p:cNvSpPr txBox="1"/>
            <p:nvPr/>
          </p:nvSpPr>
          <p:spPr>
            <a:xfrm>
              <a:off x="1358314" y="1343878"/>
              <a:ext cx="4626373" cy="688603"/>
            </a:xfrm>
            <a:prstGeom prst="rect">
              <a:avLst/>
            </a:prstGeom>
            <a:noFill/>
          </p:spPr>
          <p:txBody>
            <a:bodyPr wrap="square" rtlCol="0">
              <a:spAutoFit/>
            </a:bodyPr>
            <a:lstStyle/>
            <a:p>
              <a:pPr algn="ctr"/>
              <a:r>
                <a:rPr lang="en-US" sz="1600" b="1">
                  <a:solidFill>
                    <a:schemeClr val="tx2"/>
                  </a:solidFill>
                </a:rPr>
                <a:t>Threat Detection </a:t>
              </a:r>
              <a:br>
                <a:rPr lang="en-US" sz="1600" b="1">
                  <a:solidFill>
                    <a:schemeClr val="tx2"/>
                  </a:solidFill>
                </a:rPr>
              </a:br>
              <a:r>
                <a:rPr lang="en-US" sz="1600" b="1">
                  <a:solidFill>
                    <a:schemeClr val="tx2"/>
                  </a:solidFill>
                </a:rPr>
                <a:t>&amp; Response</a:t>
              </a:r>
            </a:p>
          </p:txBody>
        </p:sp>
        <p:sp>
          <p:nvSpPr>
            <p:cNvPr id="31" name="TextBox 30">
              <a:extLst>
                <a:ext uri="{FF2B5EF4-FFF2-40B4-BE49-F238E27FC236}">
                  <a16:creationId xmlns:a16="http://schemas.microsoft.com/office/drawing/2014/main" id="{A100E915-4F4D-4B69-992F-42866E15CD11}"/>
                </a:ext>
              </a:extLst>
            </p:cNvPr>
            <p:cNvSpPr txBox="1"/>
            <p:nvPr/>
          </p:nvSpPr>
          <p:spPr>
            <a:xfrm>
              <a:off x="5246230" y="2972779"/>
              <a:ext cx="1617756" cy="277020"/>
            </a:xfrm>
            <a:prstGeom prst="rect">
              <a:avLst/>
            </a:prstGeom>
            <a:noFill/>
          </p:spPr>
          <p:txBody>
            <a:bodyPr wrap="square" rtlCol="0">
              <a:spAutoFit/>
            </a:bodyPr>
            <a:lstStyle/>
            <a:p>
              <a:pPr algn="ctr"/>
              <a:r>
                <a:rPr lang="en-US" sz="1600" b="1">
                  <a:solidFill>
                    <a:schemeClr val="tx2"/>
                  </a:solidFill>
                </a:rPr>
                <a:t>Security Testing</a:t>
              </a:r>
            </a:p>
          </p:txBody>
        </p:sp>
        <p:sp>
          <p:nvSpPr>
            <p:cNvPr id="32" name="TextBox 31">
              <a:extLst>
                <a:ext uri="{FF2B5EF4-FFF2-40B4-BE49-F238E27FC236}">
                  <a16:creationId xmlns:a16="http://schemas.microsoft.com/office/drawing/2014/main" id="{A6747AB6-C0B3-4048-BE38-05E88EDC6EED}"/>
                </a:ext>
              </a:extLst>
            </p:cNvPr>
            <p:cNvSpPr txBox="1"/>
            <p:nvPr/>
          </p:nvSpPr>
          <p:spPr>
            <a:xfrm>
              <a:off x="3406480" y="5219406"/>
              <a:ext cx="2370667" cy="688603"/>
            </a:xfrm>
            <a:prstGeom prst="rect">
              <a:avLst/>
            </a:prstGeom>
            <a:noFill/>
          </p:spPr>
          <p:txBody>
            <a:bodyPr wrap="square" rtlCol="0">
              <a:spAutoFit/>
            </a:bodyPr>
            <a:lstStyle/>
            <a:p>
              <a:pPr algn="ctr"/>
              <a:r>
                <a:rPr lang="en-US" sz="1600" b="1">
                  <a:solidFill>
                    <a:schemeClr val="tx2"/>
                  </a:solidFill>
                </a:rPr>
                <a:t>Security </a:t>
              </a:r>
            </a:p>
            <a:p>
              <a:pPr algn="ctr"/>
              <a:r>
                <a:rPr lang="en-US" sz="1600" b="1">
                  <a:solidFill>
                    <a:schemeClr val="tx2"/>
                  </a:solidFill>
                </a:rPr>
                <a:t>Advisory</a:t>
              </a:r>
            </a:p>
          </p:txBody>
        </p:sp>
        <p:sp>
          <p:nvSpPr>
            <p:cNvPr id="33" name="TextBox 32">
              <a:extLst>
                <a:ext uri="{FF2B5EF4-FFF2-40B4-BE49-F238E27FC236}">
                  <a16:creationId xmlns:a16="http://schemas.microsoft.com/office/drawing/2014/main" id="{19B847F5-B73C-4767-A6B2-E672F381A5C7}"/>
                </a:ext>
              </a:extLst>
            </p:cNvPr>
            <p:cNvSpPr txBox="1"/>
            <p:nvPr/>
          </p:nvSpPr>
          <p:spPr>
            <a:xfrm>
              <a:off x="1500245" y="5191872"/>
              <a:ext cx="2370667" cy="499180"/>
            </a:xfrm>
            <a:prstGeom prst="rect">
              <a:avLst/>
            </a:prstGeom>
            <a:noFill/>
          </p:spPr>
          <p:txBody>
            <a:bodyPr wrap="square" rtlCol="0">
              <a:spAutoFit/>
            </a:bodyPr>
            <a:lstStyle/>
            <a:p>
              <a:pPr algn="ctr"/>
              <a:r>
                <a:rPr lang="en-US" sz="1600" b="1">
                  <a:solidFill>
                    <a:schemeClr val="tx2"/>
                  </a:solidFill>
                </a:rPr>
                <a:t>Proactive </a:t>
              </a:r>
              <a:br>
                <a:rPr lang="en-US" sz="1600" b="1">
                  <a:solidFill>
                    <a:schemeClr val="tx2"/>
                  </a:solidFill>
                </a:rPr>
              </a:br>
              <a:r>
                <a:rPr lang="en-US" sz="1600" b="1">
                  <a:solidFill>
                    <a:schemeClr val="tx2"/>
                  </a:solidFill>
                </a:rPr>
                <a:t>Threat Hunting</a:t>
              </a:r>
            </a:p>
          </p:txBody>
        </p:sp>
        <p:pic>
          <p:nvPicPr>
            <p:cNvPr id="34" name="Graphic 33">
              <a:extLst>
                <a:ext uri="{FF2B5EF4-FFF2-40B4-BE49-F238E27FC236}">
                  <a16:creationId xmlns:a16="http://schemas.microsoft.com/office/drawing/2014/main" id="{513586CD-0CCC-4732-BBF9-00DFCE309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844" y="3400462"/>
              <a:ext cx="1767097" cy="647763"/>
            </a:xfrm>
            <a:prstGeom prst="rect">
              <a:avLst/>
            </a:prstGeom>
          </p:spPr>
        </p:pic>
        <p:grpSp>
          <p:nvGrpSpPr>
            <p:cNvPr id="35" name="Group 34">
              <a:extLst>
                <a:ext uri="{FF2B5EF4-FFF2-40B4-BE49-F238E27FC236}">
                  <a16:creationId xmlns:a16="http://schemas.microsoft.com/office/drawing/2014/main" id="{50062225-BE8E-448A-8B7B-71C3D77ADF93}"/>
                </a:ext>
              </a:extLst>
            </p:cNvPr>
            <p:cNvGrpSpPr/>
            <p:nvPr/>
          </p:nvGrpSpPr>
          <p:grpSpPr>
            <a:xfrm>
              <a:off x="3243656" y="1866290"/>
              <a:ext cx="741183" cy="543350"/>
              <a:chOff x="1589047" y="3085627"/>
              <a:chExt cx="1133030" cy="830608"/>
            </a:xfrm>
          </p:grpSpPr>
          <p:sp>
            <p:nvSpPr>
              <p:cNvPr id="58" name="Freeform 10">
                <a:extLst>
                  <a:ext uri="{FF2B5EF4-FFF2-40B4-BE49-F238E27FC236}">
                    <a16:creationId xmlns:a16="http://schemas.microsoft.com/office/drawing/2014/main" id="{33A78D91-0D12-4B3D-85F9-99A1608CC9A7}"/>
                  </a:ext>
                </a:extLst>
              </p:cNvPr>
              <p:cNvSpPr>
                <a:spLocks/>
              </p:cNvSpPr>
              <p:nvPr/>
            </p:nvSpPr>
            <p:spPr bwMode="gray">
              <a:xfrm>
                <a:off x="1589047" y="3085627"/>
                <a:ext cx="1133030" cy="740021"/>
              </a:xfrm>
              <a:custGeom>
                <a:avLst/>
                <a:gdLst>
                  <a:gd name="T0" fmla="*/ 281 w 344"/>
                  <a:gd name="T1" fmla="*/ 223 h 223"/>
                  <a:gd name="T2" fmla="*/ 157 w 344"/>
                  <a:gd name="T3" fmla="*/ 223 h 223"/>
                  <a:gd name="T4" fmla="*/ 151 w 344"/>
                  <a:gd name="T5" fmla="*/ 217 h 223"/>
                  <a:gd name="T6" fmla="*/ 157 w 344"/>
                  <a:gd name="T7" fmla="*/ 211 h 223"/>
                  <a:gd name="T8" fmla="*/ 281 w 344"/>
                  <a:gd name="T9" fmla="*/ 211 h 223"/>
                  <a:gd name="T10" fmla="*/ 332 w 344"/>
                  <a:gd name="T11" fmla="*/ 160 h 223"/>
                  <a:gd name="T12" fmla="*/ 293 w 344"/>
                  <a:gd name="T13" fmla="*/ 111 h 223"/>
                  <a:gd name="T14" fmla="*/ 289 w 344"/>
                  <a:gd name="T15" fmla="*/ 104 h 223"/>
                  <a:gd name="T16" fmla="*/ 290 w 344"/>
                  <a:gd name="T17" fmla="*/ 89 h 223"/>
                  <a:gd name="T18" fmla="*/ 213 w 344"/>
                  <a:gd name="T19" fmla="*/ 12 h 223"/>
                  <a:gd name="T20" fmla="*/ 146 w 344"/>
                  <a:gd name="T21" fmla="*/ 52 h 223"/>
                  <a:gd name="T22" fmla="*/ 142 w 344"/>
                  <a:gd name="T23" fmla="*/ 54 h 223"/>
                  <a:gd name="T24" fmla="*/ 138 w 344"/>
                  <a:gd name="T25" fmla="*/ 54 h 223"/>
                  <a:gd name="T26" fmla="*/ 111 w 344"/>
                  <a:gd name="T27" fmla="*/ 46 h 223"/>
                  <a:gd name="T28" fmla="*/ 60 w 344"/>
                  <a:gd name="T29" fmla="*/ 97 h 223"/>
                  <a:gd name="T30" fmla="*/ 60 w 344"/>
                  <a:gd name="T31" fmla="*/ 103 h 223"/>
                  <a:gd name="T32" fmla="*/ 55 w 344"/>
                  <a:gd name="T33" fmla="*/ 110 h 223"/>
                  <a:gd name="T34" fmla="*/ 12 w 344"/>
                  <a:gd name="T35" fmla="*/ 160 h 223"/>
                  <a:gd name="T36" fmla="*/ 26 w 344"/>
                  <a:gd name="T37" fmla="*/ 194 h 223"/>
                  <a:gd name="T38" fmla="*/ 25 w 344"/>
                  <a:gd name="T39" fmla="*/ 203 h 223"/>
                  <a:gd name="T40" fmla="*/ 17 w 344"/>
                  <a:gd name="T41" fmla="*/ 203 h 223"/>
                  <a:gd name="T42" fmla="*/ 0 w 344"/>
                  <a:gd name="T43" fmla="*/ 160 h 223"/>
                  <a:gd name="T44" fmla="*/ 48 w 344"/>
                  <a:gd name="T45" fmla="*/ 99 h 223"/>
                  <a:gd name="T46" fmla="*/ 48 w 344"/>
                  <a:gd name="T47" fmla="*/ 97 h 223"/>
                  <a:gd name="T48" fmla="*/ 111 w 344"/>
                  <a:gd name="T49" fmla="*/ 34 h 223"/>
                  <a:gd name="T50" fmla="*/ 139 w 344"/>
                  <a:gd name="T51" fmla="*/ 41 h 223"/>
                  <a:gd name="T52" fmla="*/ 213 w 344"/>
                  <a:gd name="T53" fmla="*/ 0 h 223"/>
                  <a:gd name="T54" fmla="*/ 302 w 344"/>
                  <a:gd name="T55" fmla="*/ 89 h 223"/>
                  <a:gd name="T56" fmla="*/ 301 w 344"/>
                  <a:gd name="T57" fmla="*/ 101 h 223"/>
                  <a:gd name="T58" fmla="*/ 344 w 344"/>
                  <a:gd name="T59" fmla="*/ 160 h 223"/>
                  <a:gd name="T60" fmla="*/ 281 w 344"/>
                  <a:gd name="T6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4" h="223">
                    <a:moveTo>
                      <a:pt x="281" y="223"/>
                    </a:moveTo>
                    <a:cubicBezTo>
                      <a:pt x="157" y="223"/>
                      <a:pt x="157" y="223"/>
                      <a:pt x="157" y="223"/>
                    </a:cubicBezTo>
                    <a:cubicBezTo>
                      <a:pt x="154" y="223"/>
                      <a:pt x="151" y="220"/>
                      <a:pt x="151" y="217"/>
                    </a:cubicBezTo>
                    <a:cubicBezTo>
                      <a:pt x="151" y="213"/>
                      <a:pt x="154" y="211"/>
                      <a:pt x="157" y="211"/>
                    </a:cubicBezTo>
                    <a:cubicBezTo>
                      <a:pt x="281" y="211"/>
                      <a:pt x="281" y="211"/>
                      <a:pt x="281" y="211"/>
                    </a:cubicBezTo>
                    <a:cubicBezTo>
                      <a:pt x="309" y="211"/>
                      <a:pt x="332" y="188"/>
                      <a:pt x="332" y="160"/>
                    </a:cubicBezTo>
                    <a:cubicBezTo>
                      <a:pt x="332" y="137"/>
                      <a:pt x="316" y="116"/>
                      <a:pt x="293" y="111"/>
                    </a:cubicBezTo>
                    <a:cubicBezTo>
                      <a:pt x="290" y="110"/>
                      <a:pt x="288" y="107"/>
                      <a:pt x="289" y="104"/>
                    </a:cubicBezTo>
                    <a:cubicBezTo>
                      <a:pt x="290" y="99"/>
                      <a:pt x="290" y="94"/>
                      <a:pt x="290" y="89"/>
                    </a:cubicBezTo>
                    <a:cubicBezTo>
                      <a:pt x="290" y="46"/>
                      <a:pt x="256" y="12"/>
                      <a:pt x="213" y="12"/>
                    </a:cubicBezTo>
                    <a:cubicBezTo>
                      <a:pt x="185" y="12"/>
                      <a:pt x="160" y="27"/>
                      <a:pt x="146" y="52"/>
                    </a:cubicBezTo>
                    <a:cubicBezTo>
                      <a:pt x="145" y="53"/>
                      <a:pt x="144" y="54"/>
                      <a:pt x="142" y="54"/>
                    </a:cubicBezTo>
                    <a:cubicBezTo>
                      <a:pt x="141" y="55"/>
                      <a:pt x="139" y="55"/>
                      <a:pt x="138" y="54"/>
                    </a:cubicBezTo>
                    <a:cubicBezTo>
                      <a:pt x="130" y="49"/>
                      <a:pt x="120" y="46"/>
                      <a:pt x="111" y="46"/>
                    </a:cubicBezTo>
                    <a:cubicBezTo>
                      <a:pt x="83" y="46"/>
                      <a:pt x="60" y="69"/>
                      <a:pt x="60" y="97"/>
                    </a:cubicBezTo>
                    <a:cubicBezTo>
                      <a:pt x="60" y="99"/>
                      <a:pt x="60" y="101"/>
                      <a:pt x="60" y="103"/>
                    </a:cubicBezTo>
                    <a:cubicBezTo>
                      <a:pt x="60" y="106"/>
                      <a:pt x="58" y="109"/>
                      <a:pt x="55" y="110"/>
                    </a:cubicBezTo>
                    <a:cubicBezTo>
                      <a:pt x="30" y="114"/>
                      <a:pt x="12" y="135"/>
                      <a:pt x="12" y="160"/>
                    </a:cubicBezTo>
                    <a:cubicBezTo>
                      <a:pt x="12" y="173"/>
                      <a:pt x="17" y="185"/>
                      <a:pt x="26" y="194"/>
                    </a:cubicBezTo>
                    <a:cubicBezTo>
                      <a:pt x="28" y="197"/>
                      <a:pt x="28" y="201"/>
                      <a:pt x="25" y="203"/>
                    </a:cubicBezTo>
                    <a:cubicBezTo>
                      <a:pt x="23" y="205"/>
                      <a:pt x="19" y="205"/>
                      <a:pt x="17" y="203"/>
                    </a:cubicBezTo>
                    <a:cubicBezTo>
                      <a:pt x="6" y="191"/>
                      <a:pt x="0" y="176"/>
                      <a:pt x="0" y="160"/>
                    </a:cubicBezTo>
                    <a:cubicBezTo>
                      <a:pt x="0" y="131"/>
                      <a:pt x="20" y="106"/>
                      <a:pt x="48" y="99"/>
                    </a:cubicBezTo>
                    <a:cubicBezTo>
                      <a:pt x="48" y="98"/>
                      <a:pt x="48" y="97"/>
                      <a:pt x="48" y="97"/>
                    </a:cubicBezTo>
                    <a:cubicBezTo>
                      <a:pt x="48" y="62"/>
                      <a:pt x="76" y="34"/>
                      <a:pt x="111" y="34"/>
                    </a:cubicBezTo>
                    <a:cubicBezTo>
                      <a:pt x="120" y="34"/>
                      <a:pt x="130" y="36"/>
                      <a:pt x="139" y="41"/>
                    </a:cubicBezTo>
                    <a:cubicBezTo>
                      <a:pt x="155" y="15"/>
                      <a:pt x="183" y="0"/>
                      <a:pt x="213" y="0"/>
                    </a:cubicBezTo>
                    <a:cubicBezTo>
                      <a:pt x="262" y="0"/>
                      <a:pt x="302" y="40"/>
                      <a:pt x="302" y="89"/>
                    </a:cubicBezTo>
                    <a:cubicBezTo>
                      <a:pt x="302" y="93"/>
                      <a:pt x="302" y="97"/>
                      <a:pt x="301" y="101"/>
                    </a:cubicBezTo>
                    <a:cubicBezTo>
                      <a:pt x="326" y="109"/>
                      <a:pt x="344" y="133"/>
                      <a:pt x="344" y="160"/>
                    </a:cubicBezTo>
                    <a:cubicBezTo>
                      <a:pt x="344" y="195"/>
                      <a:pt x="315" y="223"/>
                      <a:pt x="281" y="2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11">
                <a:extLst>
                  <a:ext uri="{FF2B5EF4-FFF2-40B4-BE49-F238E27FC236}">
                    <a16:creationId xmlns:a16="http://schemas.microsoft.com/office/drawing/2014/main" id="{8D9EEFB3-CFCD-4C02-8A7B-5AADBD4D248C}"/>
                  </a:ext>
                </a:extLst>
              </p:cNvPr>
              <p:cNvSpPr>
                <a:spLocks noEditPoints="1"/>
              </p:cNvSpPr>
              <p:nvPr/>
            </p:nvSpPr>
            <p:spPr bwMode="gray">
              <a:xfrm>
                <a:off x="1763252" y="3703008"/>
                <a:ext cx="250855" cy="213227"/>
              </a:xfrm>
              <a:custGeom>
                <a:avLst/>
                <a:gdLst>
                  <a:gd name="T0" fmla="*/ 70 w 76"/>
                  <a:gd name="T1" fmla="*/ 64 h 64"/>
                  <a:gd name="T2" fmla="*/ 6 w 76"/>
                  <a:gd name="T3" fmla="*/ 64 h 64"/>
                  <a:gd name="T4" fmla="*/ 0 w 76"/>
                  <a:gd name="T5" fmla="*/ 58 h 64"/>
                  <a:gd name="T6" fmla="*/ 0 w 76"/>
                  <a:gd name="T7" fmla="*/ 6 h 64"/>
                  <a:gd name="T8" fmla="*/ 6 w 76"/>
                  <a:gd name="T9" fmla="*/ 0 h 64"/>
                  <a:gd name="T10" fmla="*/ 70 w 76"/>
                  <a:gd name="T11" fmla="*/ 0 h 64"/>
                  <a:gd name="T12" fmla="*/ 76 w 76"/>
                  <a:gd name="T13" fmla="*/ 6 h 64"/>
                  <a:gd name="T14" fmla="*/ 76 w 76"/>
                  <a:gd name="T15" fmla="*/ 58 h 64"/>
                  <a:gd name="T16" fmla="*/ 70 w 76"/>
                  <a:gd name="T17" fmla="*/ 64 h 64"/>
                  <a:gd name="T18" fmla="*/ 12 w 76"/>
                  <a:gd name="T19" fmla="*/ 52 h 64"/>
                  <a:gd name="T20" fmla="*/ 64 w 76"/>
                  <a:gd name="T21" fmla="*/ 52 h 64"/>
                  <a:gd name="T22" fmla="*/ 64 w 76"/>
                  <a:gd name="T23" fmla="*/ 12 h 64"/>
                  <a:gd name="T24" fmla="*/ 12 w 76"/>
                  <a:gd name="T25" fmla="*/ 12 h 64"/>
                  <a:gd name="T26" fmla="*/ 12 w 76"/>
                  <a:gd name="T2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4">
                    <a:moveTo>
                      <a:pt x="70" y="64"/>
                    </a:moveTo>
                    <a:cubicBezTo>
                      <a:pt x="6" y="64"/>
                      <a:pt x="6" y="64"/>
                      <a:pt x="6" y="64"/>
                    </a:cubicBezTo>
                    <a:cubicBezTo>
                      <a:pt x="3" y="64"/>
                      <a:pt x="0" y="61"/>
                      <a:pt x="0" y="58"/>
                    </a:cubicBezTo>
                    <a:cubicBezTo>
                      <a:pt x="0" y="6"/>
                      <a:pt x="0" y="6"/>
                      <a:pt x="0" y="6"/>
                    </a:cubicBezTo>
                    <a:cubicBezTo>
                      <a:pt x="0" y="2"/>
                      <a:pt x="3" y="0"/>
                      <a:pt x="6" y="0"/>
                    </a:cubicBezTo>
                    <a:cubicBezTo>
                      <a:pt x="70" y="0"/>
                      <a:pt x="70" y="0"/>
                      <a:pt x="70" y="0"/>
                    </a:cubicBezTo>
                    <a:cubicBezTo>
                      <a:pt x="73" y="0"/>
                      <a:pt x="76" y="2"/>
                      <a:pt x="76" y="6"/>
                    </a:cubicBezTo>
                    <a:cubicBezTo>
                      <a:pt x="76" y="58"/>
                      <a:pt x="76" y="58"/>
                      <a:pt x="76" y="58"/>
                    </a:cubicBezTo>
                    <a:cubicBezTo>
                      <a:pt x="76" y="61"/>
                      <a:pt x="73" y="64"/>
                      <a:pt x="70" y="64"/>
                    </a:cubicBezTo>
                    <a:close/>
                    <a:moveTo>
                      <a:pt x="12" y="52"/>
                    </a:moveTo>
                    <a:cubicBezTo>
                      <a:pt x="64" y="52"/>
                      <a:pt x="64" y="52"/>
                      <a:pt x="64" y="52"/>
                    </a:cubicBezTo>
                    <a:cubicBezTo>
                      <a:pt x="64" y="12"/>
                      <a:pt x="64" y="12"/>
                      <a:pt x="64" y="12"/>
                    </a:cubicBezTo>
                    <a:cubicBezTo>
                      <a:pt x="12" y="12"/>
                      <a:pt x="12" y="12"/>
                      <a:pt x="12" y="12"/>
                    </a:cubicBezTo>
                    <a:lnTo>
                      <a:pt x="12"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12">
                <a:extLst>
                  <a:ext uri="{FF2B5EF4-FFF2-40B4-BE49-F238E27FC236}">
                    <a16:creationId xmlns:a16="http://schemas.microsoft.com/office/drawing/2014/main" id="{E8188016-0BE2-4818-9B25-82C21DC1FAEF}"/>
                  </a:ext>
                </a:extLst>
              </p:cNvPr>
              <p:cNvSpPr>
                <a:spLocks/>
              </p:cNvSpPr>
              <p:nvPr/>
            </p:nvSpPr>
            <p:spPr bwMode="gray">
              <a:xfrm>
                <a:off x="1796700" y="3573400"/>
                <a:ext cx="183961" cy="112885"/>
              </a:xfrm>
              <a:custGeom>
                <a:avLst/>
                <a:gdLst>
                  <a:gd name="T0" fmla="*/ 56 w 56"/>
                  <a:gd name="T1" fmla="*/ 34 h 34"/>
                  <a:gd name="T2" fmla="*/ 44 w 56"/>
                  <a:gd name="T3" fmla="*/ 34 h 34"/>
                  <a:gd name="T4" fmla="*/ 44 w 56"/>
                  <a:gd name="T5" fmla="*/ 28 h 34"/>
                  <a:gd name="T6" fmla="*/ 28 w 56"/>
                  <a:gd name="T7" fmla="*/ 12 h 34"/>
                  <a:gd name="T8" fmla="*/ 12 w 56"/>
                  <a:gd name="T9" fmla="*/ 28 h 34"/>
                  <a:gd name="T10" fmla="*/ 12 w 56"/>
                  <a:gd name="T11" fmla="*/ 34 h 34"/>
                  <a:gd name="T12" fmla="*/ 0 w 56"/>
                  <a:gd name="T13" fmla="*/ 34 h 34"/>
                  <a:gd name="T14" fmla="*/ 0 w 56"/>
                  <a:gd name="T15" fmla="*/ 28 h 34"/>
                  <a:gd name="T16" fmla="*/ 28 w 56"/>
                  <a:gd name="T17" fmla="*/ 0 h 34"/>
                  <a:gd name="T18" fmla="*/ 56 w 56"/>
                  <a:gd name="T19" fmla="*/ 28 h 34"/>
                  <a:gd name="T20" fmla="*/ 56 w 5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4">
                    <a:moveTo>
                      <a:pt x="56" y="34"/>
                    </a:moveTo>
                    <a:cubicBezTo>
                      <a:pt x="44" y="34"/>
                      <a:pt x="44" y="34"/>
                      <a:pt x="44" y="34"/>
                    </a:cubicBezTo>
                    <a:cubicBezTo>
                      <a:pt x="44" y="28"/>
                      <a:pt x="44" y="28"/>
                      <a:pt x="44" y="28"/>
                    </a:cubicBezTo>
                    <a:cubicBezTo>
                      <a:pt x="44" y="19"/>
                      <a:pt x="37" y="12"/>
                      <a:pt x="28" y="12"/>
                    </a:cubicBezTo>
                    <a:cubicBezTo>
                      <a:pt x="19" y="12"/>
                      <a:pt x="12" y="19"/>
                      <a:pt x="12" y="28"/>
                    </a:cubicBezTo>
                    <a:cubicBezTo>
                      <a:pt x="12" y="34"/>
                      <a:pt x="12" y="34"/>
                      <a:pt x="12" y="34"/>
                    </a:cubicBezTo>
                    <a:cubicBezTo>
                      <a:pt x="0" y="34"/>
                      <a:pt x="0" y="34"/>
                      <a:pt x="0" y="34"/>
                    </a:cubicBezTo>
                    <a:cubicBezTo>
                      <a:pt x="0" y="28"/>
                      <a:pt x="0" y="28"/>
                      <a:pt x="0" y="28"/>
                    </a:cubicBezTo>
                    <a:cubicBezTo>
                      <a:pt x="0" y="13"/>
                      <a:pt x="13" y="0"/>
                      <a:pt x="28" y="0"/>
                    </a:cubicBezTo>
                    <a:cubicBezTo>
                      <a:pt x="43" y="0"/>
                      <a:pt x="56" y="13"/>
                      <a:pt x="56" y="28"/>
                    </a:cubicBezTo>
                    <a:lnTo>
                      <a:pt x="56"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6" name="Group 35">
              <a:extLst>
                <a:ext uri="{FF2B5EF4-FFF2-40B4-BE49-F238E27FC236}">
                  <a16:creationId xmlns:a16="http://schemas.microsoft.com/office/drawing/2014/main" id="{BB837123-828A-47D4-B7C4-238B65F18522}"/>
                </a:ext>
              </a:extLst>
            </p:cNvPr>
            <p:cNvGrpSpPr/>
            <p:nvPr/>
          </p:nvGrpSpPr>
          <p:grpSpPr>
            <a:xfrm>
              <a:off x="4679300" y="2907782"/>
              <a:ext cx="590057" cy="588920"/>
              <a:chOff x="2946400" y="5043488"/>
              <a:chExt cx="823913" cy="822325"/>
            </a:xfrm>
          </p:grpSpPr>
          <p:sp>
            <p:nvSpPr>
              <p:cNvPr id="51" name="Freeform 73">
                <a:extLst>
                  <a:ext uri="{FF2B5EF4-FFF2-40B4-BE49-F238E27FC236}">
                    <a16:creationId xmlns:a16="http://schemas.microsoft.com/office/drawing/2014/main" id="{57F4605F-7F7B-4FBD-99F9-E1A1DA06D2B8}"/>
                  </a:ext>
                </a:extLst>
              </p:cNvPr>
              <p:cNvSpPr>
                <a:spLocks noEditPoints="1"/>
              </p:cNvSpPr>
              <p:nvPr/>
            </p:nvSpPr>
            <p:spPr bwMode="auto">
              <a:xfrm>
                <a:off x="2946400" y="5043488"/>
                <a:ext cx="823913" cy="822325"/>
              </a:xfrm>
              <a:custGeom>
                <a:avLst/>
                <a:gdLst>
                  <a:gd name="T0" fmla="*/ 713 w 1426"/>
                  <a:gd name="T1" fmla="*/ 52 h 1426"/>
                  <a:gd name="T2" fmla="*/ 713 w 1426"/>
                  <a:gd name="T3" fmla="*/ 52 h 1426"/>
                  <a:gd name="T4" fmla="*/ 53 w 1426"/>
                  <a:gd name="T5" fmla="*/ 712 h 1426"/>
                  <a:gd name="T6" fmla="*/ 713 w 1426"/>
                  <a:gd name="T7" fmla="*/ 1372 h 1426"/>
                  <a:gd name="T8" fmla="*/ 1373 w 1426"/>
                  <a:gd name="T9" fmla="*/ 712 h 1426"/>
                  <a:gd name="T10" fmla="*/ 713 w 1426"/>
                  <a:gd name="T11" fmla="*/ 52 h 1426"/>
                  <a:gd name="T12" fmla="*/ 713 w 1426"/>
                  <a:gd name="T13" fmla="*/ 52 h 1426"/>
                  <a:gd name="T14" fmla="*/ 713 w 1426"/>
                  <a:gd name="T15" fmla="*/ 1426 h 1426"/>
                  <a:gd name="T16" fmla="*/ 713 w 1426"/>
                  <a:gd name="T17" fmla="*/ 1426 h 1426"/>
                  <a:gd name="T18" fmla="*/ 0 w 1426"/>
                  <a:gd name="T19" fmla="*/ 712 h 1426"/>
                  <a:gd name="T20" fmla="*/ 713 w 1426"/>
                  <a:gd name="T21" fmla="*/ 0 h 1426"/>
                  <a:gd name="T22" fmla="*/ 1426 w 1426"/>
                  <a:gd name="T23" fmla="*/ 712 h 1426"/>
                  <a:gd name="T24" fmla="*/ 713 w 1426"/>
                  <a:gd name="T25" fmla="*/ 1426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1426">
                    <a:moveTo>
                      <a:pt x="713" y="52"/>
                    </a:moveTo>
                    <a:lnTo>
                      <a:pt x="713" y="52"/>
                    </a:lnTo>
                    <a:cubicBezTo>
                      <a:pt x="349" y="52"/>
                      <a:pt x="53" y="348"/>
                      <a:pt x="53" y="712"/>
                    </a:cubicBezTo>
                    <a:cubicBezTo>
                      <a:pt x="53" y="1076"/>
                      <a:pt x="349" y="1372"/>
                      <a:pt x="713" y="1372"/>
                    </a:cubicBezTo>
                    <a:cubicBezTo>
                      <a:pt x="1077" y="1372"/>
                      <a:pt x="1373" y="1076"/>
                      <a:pt x="1373" y="712"/>
                    </a:cubicBezTo>
                    <a:cubicBezTo>
                      <a:pt x="1373" y="348"/>
                      <a:pt x="1077" y="52"/>
                      <a:pt x="713" y="52"/>
                    </a:cubicBezTo>
                    <a:lnTo>
                      <a:pt x="713" y="52"/>
                    </a:lnTo>
                    <a:close/>
                    <a:moveTo>
                      <a:pt x="713" y="1426"/>
                    </a:moveTo>
                    <a:lnTo>
                      <a:pt x="713" y="1426"/>
                    </a:lnTo>
                    <a:cubicBezTo>
                      <a:pt x="319" y="1426"/>
                      <a:pt x="0" y="1106"/>
                      <a:pt x="0" y="712"/>
                    </a:cubicBezTo>
                    <a:cubicBezTo>
                      <a:pt x="0" y="319"/>
                      <a:pt x="319" y="0"/>
                      <a:pt x="713" y="0"/>
                    </a:cubicBezTo>
                    <a:cubicBezTo>
                      <a:pt x="1106" y="0"/>
                      <a:pt x="1426" y="319"/>
                      <a:pt x="1426" y="712"/>
                    </a:cubicBezTo>
                    <a:cubicBezTo>
                      <a:pt x="1426" y="1106"/>
                      <a:pt x="1106" y="1426"/>
                      <a:pt x="713" y="142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4">
                <a:extLst>
                  <a:ext uri="{FF2B5EF4-FFF2-40B4-BE49-F238E27FC236}">
                    <a16:creationId xmlns:a16="http://schemas.microsoft.com/office/drawing/2014/main" id="{ED9492D9-1F9E-4D33-A87F-82EAD19D634E}"/>
                  </a:ext>
                </a:extLst>
              </p:cNvPr>
              <p:cNvSpPr>
                <a:spLocks noEditPoints="1"/>
              </p:cNvSpPr>
              <p:nvPr/>
            </p:nvSpPr>
            <p:spPr bwMode="auto">
              <a:xfrm>
                <a:off x="3079750" y="5175251"/>
                <a:ext cx="557213" cy="555625"/>
              </a:xfrm>
              <a:custGeom>
                <a:avLst/>
                <a:gdLst>
                  <a:gd name="T0" fmla="*/ 482 w 964"/>
                  <a:gd name="T1" fmla="*/ 53 h 964"/>
                  <a:gd name="T2" fmla="*/ 482 w 964"/>
                  <a:gd name="T3" fmla="*/ 53 h 964"/>
                  <a:gd name="T4" fmla="*/ 53 w 964"/>
                  <a:gd name="T5" fmla="*/ 482 h 964"/>
                  <a:gd name="T6" fmla="*/ 482 w 964"/>
                  <a:gd name="T7" fmla="*/ 911 h 964"/>
                  <a:gd name="T8" fmla="*/ 911 w 964"/>
                  <a:gd name="T9" fmla="*/ 482 h 964"/>
                  <a:gd name="T10" fmla="*/ 482 w 964"/>
                  <a:gd name="T11" fmla="*/ 53 h 964"/>
                  <a:gd name="T12" fmla="*/ 482 w 964"/>
                  <a:gd name="T13" fmla="*/ 53 h 964"/>
                  <a:gd name="T14" fmla="*/ 482 w 964"/>
                  <a:gd name="T15" fmla="*/ 964 h 964"/>
                  <a:gd name="T16" fmla="*/ 482 w 964"/>
                  <a:gd name="T17" fmla="*/ 964 h 964"/>
                  <a:gd name="T18" fmla="*/ 0 w 964"/>
                  <a:gd name="T19" fmla="*/ 482 h 964"/>
                  <a:gd name="T20" fmla="*/ 482 w 964"/>
                  <a:gd name="T21" fmla="*/ 0 h 964"/>
                  <a:gd name="T22" fmla="*/ 964 w 964"/>
                  <a:gd name="T23" fmla="*/ 482 h 964"/>
                  <a:gd name="T24" fmla="*/ 482 w 964"/>
                  <a:gd name="T25"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4" h="964">
                    <a:moveTo>
                      <a:pt x="482" y="53"/>
                    </a:moveTo>
                    <a:lnTo>
                      <a:pt x="482" y="53"/>
                    </a:lnTo>
                    <a:cubicBezTo>
                      <a:pt x="245" y="53"/>
                      <a:pt x="53" y="246"/>
                      <a:pt x="53" y="482"/>
                    </a:cubicBezTo>
                    <a:cubicBezTo>
                      <a:pt x="53" y="719"/>
                      <a:pt x="245" y="911"/>
                      <a:pt x="482" y="911"/>
                    </a:cubicBezTo>
                    <a:cubicBezTo>
                      <a:pt x="718" y="911"/>
                      <a:pt x="911" y="719"/>
                      <a:pt x="911" y="482"/>
                    </a:cubicBezTo>
                    <a:cubicBezTo>
                      <a:pt x="911" y="246"/>
                      <a:pt x="718" y="53"/>
                      <a:pt x="482" y="53"/>
                    </a:cubicBezTo>
                    <a:lnTo>
                      <a:pt x="482" y="53"/>
                    </a:lnTo>
                    <a:close/>
                    <a:moveTo>
                      <a:pt x="482" y="964"/>
                    </a:moveTo>
                    <a:lnTo>
                      <a:pt x="482" y="964"/>
                    </a:lnTo>
                    <a:cubicBezTo>
                      <a:pt x="216" y="964"/>
                      <a:pt x="0" y="748"/>
                      <a:pt x="0" y="482"/>
                    </a:cubicBezTo>
                    <a:cubicBezTo>
                      <a:pt x="0" y="216"/>
                      <a:pt x="216" y="0"/>
                      <a:pt x="482" y="0"/>
                    </a:cubicBezTo>
                    <a:cubicBezTo>
                      <a:pt x="748" y="0"/>
                      <a:pt x="964" y="216"/>
                      <a:pt x="964" y="482"/>
                    </a:cubicBezTo>
                    <a:cubicBezTo>
                      <a:pt x="964" y="748"/>
                      <a:pt x="748" y="964"/>
                      <a:pt x="482" y="96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5">
                <a:extLst>
                  <a:ext uri="{FF2B5EF4-FFF2-40B4-BE49-F238E27FC236}">
                    <a16:creationId xmlns:a16="http://schemas.microsoft.com/office/drawing/2014/main" id="{FBBD9A8E-B619-4F4E-A1CC-4591F7C383B3}"/>
                  </a:ext>
                </a:extLst>
              </p:cNvPr>
              <p:cNvSpPr>
                <a:spLocks noEditPoints="1"/>
              </p:cNvSpPr>
              <p:nvPr/>
            </p:nvSpPr>
            <p:spPr bwMode="auto">
              <a:xfrm>
                <a:off x="3209925" y="5305426"/>
                <a:ext cx="296863" cy="296863"/>
              </a:xfrm>
              <a:custGeom>
                <a:avLst/>
                <a:gdLst>
                  <a:gd name="T0" fmla="*/ 258 w 515"/>
                  <a:gd name="T1" fmla="*/ 53 h 515"/>
                  <a:gd name="T2" fmla="*/ 258 w 515"/>
                  <a:gd name="T3" fmla="*/ 53 h 515"/>
                  <a:gd name="T4" fmla="*/ 54 w 515"/>
                  <a:gd name="T5" fmla="*/ 257 h 515"/>
                  <a:gd name="T6" fmla="*/ 258 w 515"/>
                  <a:gd name="T7" fmla="*/ 461 h 515"/>
                  <a:gd name="T8" fmla="*/ 462 w 515"/>
                  <a:gd name="T9" fmla="*/ 257 h 515"/>
                  <a:gd name="T10" fmla="*/ 258 w 515"/>
                  <a:gd name="T11" fmla="*/ 53 h 515"/>
                  <a:gd name="T12" fmla="*/ 258 w 515"/>
                  <a:gd name="T13" fmla="*/ 53 h 515"/>
                  <a:gd name="T14" fmla="*/ 258 w 515"/>
                  <a:gd name="T15" fmla="*/ 515 h 515"/>
                  <a:gd name="T16" fmla="*/ 258 w 515"/>
                  <a:gd name="T17" fmla="*/ 515 h 515"/>
                  <a:gd name="T18" fmla="*/ 0 w 515"/>
                  <a:gd name="T19" fmla="*/ 257 h 515"/>
                  <a:gd name="T20" fmla="*/ 258 w 515"/>
                  <a:gd name="T21" fmla="*/ 0 h 515"/>
                  <a:gd name="T22" fmla="*/ 515 w 515"/>
                  <a:gd name="T23" fmla="*/ 257 h 515"/>
                  <a:gd name="T24" fmla="*/ 258 w 515"/>
                  <a:gd name="T25"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 h="515">
                    <a:moveTo>
                      <a:pt x="258" y="53"/>
                    </a:moveTo>
                    <a:lnTo>
                      <a:pt x="258" y="53"/>
                    </a:lnTo>
                    <a:cubicBezTo>
                      <a:pt x="145" y="53"/>
                      <a:pt x="54" y="145"/>
                      <a:pt x="54" y="257"/>
                    </a:cubicBezTo>
                    <a:cubicBezTo>
                      <a:pt x="54" y="370"/>
                      <a:pt x="145" y="461"/>
                      <a:pt x="258" y="461"/>
                    </a:cubicBezTo>
                    <a:cubicBezTo>
                      <a:pt x="370" y="461"/>
                      <a:pt x="462" y="370"/>
                      <a:pt x="462" y="257"/>
                    </a:cubicBezTo>
                    <a:cubicBezTo>
                      <a:pt x="462" y="145"/>
                      <a:pt x="370" y="53"/>
                      <a:pt x="258" y="53"/>
                    </a:cubicBezTo>
                    <a:lnTo>
                      <a:pt x="258" y="53"/>
                    </a:lnTo>
                    <a:close/>
                    <a:moveTo>
                      <a:pt x="258" y="515"/>
                    </a:moveTo>
                    <a:lnTo>
                      <a:pt x="258" y="515"/>
                    </a:lnTo>
                    <a:cubicBezTo>
                      <a:pt x="116" y="515"/>
                      <a:pt x="0" y="399"/>
                      <a:pt x="0" y="257"/>
                    </a:cubicBezTo>
                    <a:cubicBezTo>
                      <a:pt x="0" y="115"/>
                      <a:pt x="116" y="0"/>
                      <a:pt x="258" y="0"/>
                    </a:cubicBezTo>
                    <a:cubicBezTo>
                      <a:pt x="400" y="0"/>
                      <a:pt x="515" y="115"/>
                      <a:pt x="515" y="257"/>
                    </a:cubicBezTo>
                    <a:cubicBezTo>
                      <a:pt x="515" y="399"/>
                      <a:pt x="400" y="515"/>
                      <a:pt x="258" y="51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76">
                <a:extLst>
                  <a:ext uri="{FF2B5EF4-FFF2-40B4-BE49-F238E27FC236}">
                    <a16:creationId xmlns:a16="http://schemas.microsoft.com/office/drawing/2014/main" id="{5FF4725D-1B9F-4181-A8FE-ED63497826F5}"/>
                  </a:ext>
                </a:extLst>
              </p:cNvPr>
              <p:cNvSpPr>
                <a:spLocks/>
              </p:cNvSpPr>
              <p:nvPr/>
            </p:nvSpPr>
            <p:spPr bwMode="auto">
              <a:xfrm>
                <a:off x="3341688" y="5186363"/>
                <a:ext cx="284163" cy="282575"/>
              </a:xfrm>
              <a:custGeom>
                <a:avLst/>
                <a:gdLst>
                  <a:gd name="T0" fmla="*/ 29 w 493"/>
                  <a:gd name="T1" fmla="*/ 491 h 491"/>
                  <a:gd name="T2" fmla="*/ 29 w 493"/>
                  <a:gd name="T3" fmla="*/ 491 h 491"/>
                  <a:gd name="T4" fmla="*/ 10 w 493"/>
                  <a:gd name="T5" fmla="*/ 483 h 491"/>
                  <a:gd name="T6" fmla="*/ 10 w 493"/>
                  <a:gd name="T7" fmla="*/ 445 h 491"/>
                  <a:gd name="T8" fmla="*/ 445 w 493"/>
                  <a:gd name="T9" fmla="*/ 10 h 491"/>
                  <a:gd name="T10" fmla="*/ 483 w 493"/>
                  <a:gd name="T11" fmla="*/ 10 h 491"/>
                  <a:gd name="T12" fmla="*/ 483 w 493"/>
                  <a:gd name="T13" fmla="*/ 48 h 491"/>
                  <a:gd name="T14" fmla="*/ 48 w 493"/>
                  <a:gd name="T15" fmla="*/ 483 h 491"/>
                  <a:gd name="T16" fmla="*/ 29 w 493"/>
                  <a:gd name="T17"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1">
                    <a:moveTo>
                      <a:pt x="29" y="491"/>
                    </a:moveTo>
                    <a:lnTo>
                      <a:pt x="29" y="491"/>
                    </a:lnTo>
                    <a:cubicBezTo>
                      <a:pt x="22" y="491"/>
                      <a:pt x="15" y="488"/>
                      <a:pt x="10" y="483"/>
                    </a:cubicBezTo>
                    <a:cubicBezTo>
                      <a:pt x="0" y="473"/>
                      <a:pt x="0" y="456"/>
                      <a:pt x="10" y="445"/>
                    </a:cubicBezTo>
                    <a:lnTo>
                      <a:pt x="445" y="10"/>
                    </a:lnTo>
                    <a:cubicBezTo>
                      <a:pt x="455" y="0"/>
                      <a:pt x="472" y="0"/>
                      <a:pt x="483" y="10"/>
                    </a:cubicBezTo>
                    <a:cubicBezTo>
                      <a:pt x="493" y="21"/>
                      <a:pt x="493" y="38"/>
                      <a:pt x="483" y="48"/>
                    </a:cubicBezTo>
                    <a:lnTo>
                      <a:pt x="48" y="483"/>
                    </a:lnTo>
                    <a:cubicBezTo>
                      <a:pt x="42" y="488"/>
                      <a:pt x="36" y="491"/>
                      <a:pt x="29" y="49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77">
                <a:extLst>
                  <a:ext uri="{FF2B5EF4-FFF2-40B4-BE49-F238E27FC236}">
                    <a16:creationId xmlns:a16="http://schemas.microsoft.com/office/drawing/2014/main" id="{7A80D2FB-0D33-4452-9552-8E6F4AD40B49}"/>
                  </a:ext>
                </a:extLst>
              </p:cNvPr>
              <p:cNvSpPr>
                <a:spLocks/>
              </p:cNvSpPr>
              <p:nvPr/>
            </p:nvSpPr>
            <p:spPr bwMode="auto">
              <a:xfrm>
                <a:off x="3367088" y="5151438"/>
                <a:ext cx="101600" cy="100013"/>
              </a:xfrm>
              <a:custGeom>
                <a:avLst/>
                <a:gdLst>
                  <a:gd name="T0" fmla="*/ 174 w 174"/>
                  <a:gd name="T1" fmla="*/ 86 h 173"/>
                  <a:gd name="T2" fmla="*/ 174 w 174"/>
                  <a:gd name="T3" fmla="*/ 86 h 173"/>
                  <a:gd name="T4" fmla="*/ 87 w 174"/>
                  <a:gd name="T5" fmla="*/ 173 h 173"/>
                  <a:gd name="T6" fmla="*/ 0 w 174"/>
                  <a:gd name="T7" fmla="*/ 86 h 173"/>
                  <a:gd name="T8" fmla="*/ 87 w 174"/>
                  <a:gd name="T9" fmla="*/ 0 h 173"/>
                  <a:gd name="T10" fmla="*/ 174 w 174"/>
                  <a:gd name="T11" fmla="*/ 86 h 173"/>
                </a:gdLst>
                <a:ahLst/>
                <a:cxnLst>
                  <a:cxn ang="0">
                    <a:pos x="T0" y="T1"/>
                  </a:cxn>
                  <a:cxn ang="0">
                    <a:pos x="T2" y="T3"/>
                  </a:cxn>
                  <a:cxn ang="0">
                    <a:pos x="T4" y="T5"/>
                  </a:cxn>
                  <a:cxn ang="0">
                    <a:pos x="T6" y="T7"/>
                  </a:cxn>
                  <a:cxn ang="0">
                    <a:pos x="T8" y="T9"/>
                  </a:cxn>
                  <a:cxn ang="0">
                    <a:pos x="T10" y="T11"/>
                  </a:cxn>
                </a:cxnLst>
                <a:rect l="0" t="0" r="r" b="b"/>
                <a:pathLst>
                  <a:path w="174" h="173">
                    <a:moveTo>
                      <a:pt x="174" y="86"/>
                    </a:moveTo>
                    <a:lnTo>
                      <a:pt x="174" y="86"/>
                    </a:lnTo>
                    <a:cubicBezTo>
                      <a:pt x="174" y="134"/>
                      <a:pt x="135" y="173"/>
                      <a:pt x="87" y="173"/>
                    </a:cubicBezTo>
                    <a:cubicBezTo>
                      <a:pt x="39" y="173"/>
                      <a:pt x="0" y="134"/>
                      <a:pt x="0" y="86"/>
                    </a:cubicBezTo>
                    <a:cubicBezTo>
                      <a:pt x="0" y="39"/>
                      <a:pt x="39" y="0"/>
                      <a:pt x="87" y="0"/>
                    </a:cubicBezTo>
                    <a:cubicBezTo>
                      <a:pt x="135" y="0"/>
                      <a:pt x="174" y="39"/>
                      <a:pt x="174" y="8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8">
                <a:extLst>
                  <a:ext uri="{FF2B5EF4-FFF2-40B4-BE49-F238E27FC236}">
                    <a16:creationId xmlns:a16="http://schemas.microsoft.com/office/drawing/2014/main" id="{CD155048-31F0-49BD-8EEC-B6F45BFCA1C9}"/>
                  </a:ext>
                </a:extLst>
              </p:cNvPr>
              <p:cNvSpPr>
                <a:spLocks/>
              </p:cNvSpPr>
              <p:nvPr/>
            </p:nvSpPr>
            <p:spPr bwMode="auto">
              <a:xfrm>
                <a:off x="3109913" y="5175251"/>
                <a:ext cx="68263" cy="68263"/>
              </a:xfrm>
              <a:custGeom>
                <a:avLst/>
                <a:gdLst>
                  <a:gd name="T0" fmla="*/ 119 w 119"/>
                  <a:gd name="T1" fmla="*/ 59 h 119"/>
                  <a:gd name="T2" fmla="*/ 119 w 119"/>
                  <a:gd name="T3" fmla="*/ 59 h 119"/>
                  <a:gd name="T4" fmla="*/ 60 w 119"/>
                  <a:gd name="T5" fmla="*/ 119 h 119"/>
                  <a:gd name="T6" fmla="*/ 0 w 119"/>
                  <a:gd name="T7" fmla="*/ 59 h 119"/>
                  <a:gd name="T8" fmla="*/ 60 w 119"/>
                  <a:gd name="T9" fmla="*/ 0 h 119"/>
                  <a:gd name="T10" fmla="*/ 119 w 119"/>
                  <a:gd name="T11" fmla="*/ 59 h 119"/>
                </a:gdLst>
                <a:ahLst/>
                <a:cxnLst>
                  <a:cxn ang="0">
                    <a:pos x="T0" y="T1"/>
                  </a:cxn>
                  <a:cxn ang="0">
                    <a:pos x="T2" y="T3"/>
                  </a:cxn>
                  <a:cxn ang="0">
                    <a:pos x="T4" y="T5"/>
                  </a:cxn>
                  <a:cxn ang="0">
                    <a:pos x="T6" y="T7"/>
                  </a:cxn>
                  <a:cxn ang="0">
                    <a:pos x="T8" y="T9"/>
                  </a:cxn>
                  <a:cxn ang="0">
                    <a:pos x="T10" y="T11"/>
                  </a:cxn>
                </a:cxnLst>
                <a:rect l="0" t="0" r="r" b="b"/>
                <a:pathLst>
                  <a:path w="119" h="119">
                    <a:moveTo>
                      <a:pt x="119" y="59"/>
                    </a:moveTo>
                    <a:lnTo>
                      <a:pt x="119" y="59"/>
                    </a:lnTo>
                    <a:cubicBezTo>
                      <a:pt x="119" y="92"/>
                      <a:pt x="93" y="119"/>
                      <a:pt x="60" y="119"/>
                    </a:cubicBezTo>
                    <a:cubicBezTo>
                      <a:pt x="27" y="119"/>
                      <a:pt x="0" y="92"/>
                      <a:pt x="0" y="59"/>
                    </a:cubicBezTo>
                    <a:cubicBezTo>
                      <a:pt x="0" y="26"/>
                      <a:pt x="27" y="0"/>
                      <a:pt x="60" y="0"/>
                    </a:cubicBezTo>
                    <a:cubicBezTo>
                      <a:pt x="93" y="0"/>
                      <a:pt x="119" y="26"/>
                      <a:pt x="119" y="5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9">
                <a:extLst>
                  <a:ext uri="{FF2B5EF4-FFF2-40B4-BE49-F238E27FC236}">
                    <a16:creationId xmlns:a16="http://schemas.microsoft.com/office/drawing/2014/main" id="{C3E90683-E8F6-45E2-A1F5-5CBFB6F4EA35}"/>
                  </a:ext>
                </a:extLst>
              </p:cNvPr>
              <p:cNvSpPr>
                <a:spLocks/>
              </p:cNvSpPr>
              <p:nvPr/>
            </p:nvSpPr>
            <p:spPr bwMode="auto">
              <a:xfrm>
                <a:off x="3128963" y="5387976"/>
                <a:ext cx="68263" cy="69850"/>
              </a:xfrm>
              <a:custGeom>
                <a:avLst/>
                <a:gdLst>
                  <a:gd name="T0" fmla="*/ 120 w 120"/>
                  <a:gd name="T1" fmla="*/ 59 h 119"/>
                  <a:gd name="T2" fmla="*/ 120 w 120"/>
                  <a:gd name="T3" fmla="*/ 59 h 119"/>
                  <a:gd name="T4" fmla="*/ 60 w 120"/>
                  <a:gd name="T5" fmla="*/ 119 h 119"/>
                  <a:gd name="T6" fmla="*/ 0 w 120"/>
                  <a:gd name="T7" fmla="*/ 59 h 119"/>
                  <a:gd name="T8" fmla="*/ 60 w 120"/>
                  <a:gd name="T9" fmla="*/ 0 h 119"/>
                  <a:gd name="T10" fmla="*/ 120 w 120"/>
                  <a:gd name="T11" fmla="*/ 59 h 119"/>
                </a:gdLst>
                <a:ahLst/>
                <a:cxnLst>
                  <a:cxn ang="0">
                    <a:pos x="T0" y="T1"/>
                  </a:cxn>
                  <a:cxn ang="0">
                    <a:pos x="T2" y="T3"/>
                  </a:cxn>
                  <a:cxn ang="0">
                    <a:pos x="T4" y="T5"/>
                  </a:cxn>
                  <a:cxn ang="0">
                    <a:pos x="T6" y="T7"/>
                  </a:cxn>
                  <a:cxn ang="0">
                    <a:pos x="T8" y="T9"/>
                  </a:cxn>
                  <a:cxn ang="0">
                    <a:pos x="T10" y="T11"/>
                  </a:cxn>
                </a:cxnLst>
                <a:rect l="0" t="0" r="r" b="b"/>
                <a:pathLst>
                  <a:path w="120" h="119">
                    <a:moveTo>
                      <a:pt x="120" y="59"/>
                    </a:moveTo>
                    <a:lnTo>
                      <a:pt x="120" y="59"/>
                    </a:lnTo>
                    <a:cubicBezTo>
                      <a:pt x="120" y="92"/>
                      <a:pt x="93" y="119"/>
                      <a:pt x="60" y="119"/>
                    </a:cubicBezTo>
                    <a:cubicBezTo>
                      <a:pt x="27" y="119"/>
                      <a:pt x="0" y="92"/>
                      <a:pt x="0" y="59"/>
                    </a:cubicBezTo>
                    <a:cubicBezTo>
                      <a:pt x="0" y="26"/>
                      <a:pt x="27" y="0"/>
                      <a:pt x="60" y="0"/>
                    </a:cubicBezTo>
                    <a:cubicBezTo>
                      <a:pt x="93" y="0"/>
                      <a:pt x="120" y="26"/>
                      <a:pt x="120" y="5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1DDF2663-2C6C-43DC-AC14-69864E7EED3D}"/>
                </a:ext>
              </a:extLst>
            </p:cNvPr>
            <p:cNvGrpSpPr/>
            <p:nvPr/>
          </p:nvGrpSpPr>
          <p:grpSpPr>
            <a:xfrm>
              <a:off x="4272456" y="4522928"/>
              <a:ext cx="590058" cy="616101"/>
              <a:chOff x="6341402" y="2681109"/>
              <a:chExt cx="942725" cy="984333"/>
            </a:xfrm>
          </p:grpSpPr>
          <p:sp>
            <p:nvSpPr>
              <p:cNvPr id="46" name="Freeform 6">
                <a:extLst>
                  <a:ext uri="{FF2B5EF4-FFF2-40B4-BE49-F238E27FC236}">
                    <a16:creationId xmlns:a16="http://schemas.microsoft.com/office/drawing/2014/main" id="{4565A867-F3D5-4515-8DBC-7A81346938A5}"/>
                  </a:ext>
                </a:extLst>
              </p:cNvPr>
              <p:cNvSpPr>
                <a:spLocks/>
              </p:cNvSpPr>
              <p:nvPr/>
            </p:nvSpPr>
            <p:spPr bwMode="auto">
              <a:xfrm>
                <a:off x="6739952" y="3450838"/>
                <a:ext cx="148909" cy="193801"/>
              </a:xfrm>
              <a:custGeom>
                <a:avLst/>
                <a:gdLst>
                  <a:gd name="T0" fmla="*/ 48 w 543"/>
                  <a:gd name="T1" fmla="*/ 0 h 710"/>
                  <a:gd name="T2" fmla="*/ 495 w 543"/>
                  <a:gd name="T3" fmla="*/ 0 h 710"/>
                  <a:gd name="T4" fmla="*/ 368 w 543"/>
                  <a:gd name="T5" fmla="*/ 224 h 710"/>
                  <a:gd name="T6" fmla="*/ 543 w 543"/>
                  <a:gd name="T7" fmla="*/ 710 h 710"/>
                  <a:gd name="T8" fmla="*/ 0 w 543"/>
                  <a:gd name="T9" fmla="*/ 710 h 710"/>
                  <a:gd name="T10" fmla="*/ 175 w 543"/>
                  <a:gd name="T11" fmla="*/ 224 h 710"/>
                  <a:gd name="T12" fmla="*/ 48 w 543"/>
                  <a:gd name="T13" fmla="*/ 0 h 710"/>
                </a:gdLst>
                <a:ahLst/>
                <a:cxnLst>
                  <a:cxn ang="0">
                    <a:pos x="T0" y="T1"/>
                  </a:cxn>
                  <a:cxn ang="0">
                    <a:pos x="T2" y="T3"/>
                  </a:cxn>
                  <a:cxn ang="0">
                    <a:pos x="T4" y="T5"/>
                  </a:cxn>
                  <a:cxn ang="0">
                    <a:pos x="T6" y="T7"/>
                  </a:cxn>
                  <a:cxn ang="0">
                    <a:pos x="T8" y="T9"/>
                  </a:cxn>
                  <a:cxn ang="0">
                    <a:pos x="T10" y="T11"/>
                  </a:cxn>
                  <a:cxn ang="0">
                    <a:pos x="T12" y="T13"/>
                  </a:cxn>
                </a:cxnLst>
                <a:rect l="0" t="0" r="r" b="b"/>
                <a:pathLst>
                  <a:path w="543" h="710">
                    <a:moveTo>
                      <a:pt x="48" y="0"/>
                    </a:moveTo>
                    <a:lnTo>
                      <a:pt x="495" y="0"/>
                    </a:lnTo>
                    <a:lnTo>
                      <a:pt x="368" y="224"/>
                    </a:lnTo>
                    <a:lnTo>
                      <a:pt x="543" y="710"/>
                    </a:lnTo>
                    <a:lnTo>
                      <a:pt x="0" y="710"/>
                    </a:lnTo>
                    <a:lnTo>
                      <a:pt x="175" y="224"/>
                    </a:lnTo>
                    <a:lnTo>
                      <a:pt x="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26D2320-4531-4AF6-91D3-4050DA0471C1}"/>
                  </a:ext>
                </a:extLst>
              </p:cNvPr>
              <p:cNvSpPr>
                <a:spLocks/>
              </p:cNvSpPr>
              <p:nvPr/>
            </p:nvSpPr>
            <p:spPr bwMode="auto">
              <a:xfrm>
                <a:off x="6695061" y="3035863"/>
                <a:ext cx="78834" cy="39417"/>
              </a:xfrm>
              <a:custGeom>
                <a:avLst/>
                <a:gdLst>
                  <a:gd name="T0" fmla="*/ 73 w 287"/>
                  <a:gd name="T1" fmla="*/ 0 h 144"/>
                  <a:gd name="T2" fmla="*/ 216 w 287"/>
                  <a:gd name="T3" fmla="*/ 0 h 144"/>
                  <a:gd name="T4" fmla="*/ 235 w 287"/>
                  <a:gd name="T5" fmla="*/ 2 h 144"/>
                  <a:gd name="T6" fmla="*/ 252 w 287"/>
                  <a:gd name="T7" fmla="*/ 10 h 144"/>
                  <a:gd name="T8" fmla="*/ 267 w 287"/>
                  <a:gd name="T9" fmla="*/ 21 h 144"/>
                  <a:gd name="T10" fmla="*/ 278 w 287"/>
                  <a:gd name="T11" fmla="*/ 35 h 144"/>
                  <a:gd name="T12" fmla="*/ 285 w 287"/>
                  <a:gd name="T13" fmla="*/ 53 h 144"/>
                  <a:gd name="T14" fmla="*/ 287 w 287"/>
                  <a:gd name="T15" fmla="*/ 72 h 144"/>
                  <a:gd name="T16" fmla="*/ 285 w 287"/>
                  <a:gd name="T17" fmla="*/ 91 h 144"/>
                  <a:gd name="T18" fmla="*/ 278 w 287"/>
                  <a:gd name="T19" fmla="*/ 108 h 144"/>
                  <a:gd name="T20" fmla="*/ 267 w 287"/>
                  <a:gd name="T21" fmla="*/ 123 h 144"/>
                  <a:gd name="T22" fmla="*/ 252 w 287"/>
                  <a:gd name="T23" fmla="*/ 134 h 144"/>
                  <a:gd name="T24" fmla="*/ 235 w 287"/>
                  <a:gd name="T25" fmla="*/ 142 h 144"/>
                  <a:gd name="T26" fmla="*/ 216 w 287"/>
                  <a:gd name="T27" fmla="*/ 144 h 144"/>
                  <a:gd name="T28" fmla="*/ 73 w 287"/>
                  <a:gd name="T29" fmla="*/ 144 h 144"/>
                  <a:gd name="T30" fmla="*/ 53 w 287"/>
                  <a:gd name="T31" fmla="*/ 142 h 144"/>
                  <a:gd name="T32" fmla="*/ 36 w 287"/>
                  <a:gd name="T33" fmla="*/ 134 h 144"/>
                  <a:gd name="T34" fmla="*/ 21 w 287"/>
                  <a:gd name="T35" fmla="*/ 123 h 144"/>
                  <a:gd name="T36" fmla="*/ 10 w 287"/>
                  <a:gd name="T37" fmla="*/ 108 h 144"/>
                  <a:gd name="T38" fmla="*/ 2 w 287"/>
                  <a:gd name="T39" fmla="*/ 91 h 144"/>
                  <a:gd name="T40" fmla="*/ 0 w 287"/>
                  <a:gd name="T41" fmla="*/ 72 h 144"/>
                  <a:gd name="T42" fmla="*/ 2 w 287"/>
                  <a:gd name="T43" fmla="*/ 53 h 144"/>
                  <a:gd name="T44" fmla="*/ 10 w 287"/>
                  <a:gd name="T45" fmla="*/ 35 h 144"/>
                  <a:gd name="T46" fmla="*/ 21 w 287"/>
                  <a:gd name="T47" fmla="*/ 21 h 144"/>
                  <a:gd name="T48" fmla="*/ 36 w 287"/>
                  <a:gd name="T49" fmla="*/ 10 h 144"/>
                  <a:gd name="T50" fmla="*/ 53 w 287"/>
                  <a:gd name="T51" fmla="*/ 2 h 144"/>
                  <a:gd name="T52" fmla="*/ 73 w 287"/>
                  <a:gd name="T5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7" h="144">
                    <a:moveTo>
                      <a:pt x="73" y="0"/>
                    </a:moveTo>
                    <a:lnTo>
                      <a:pt x="216" y="0"/>
                    </a:lnTo>
                    <a:lnTo>
                      <a:pt x="235" y="2"/>
                    </a:lnTo>
                    <a:lnTo>
                      <a:pt x="252" y="10"/>
                    </a:lnTo>
                    <a:lnTo>
                      <a:pt x="267" y="21"/>
                    </a:lnTo>
                    <a:lnTo>
                      <a:pt x="278" y="35"/>
                    </a:lnTo>
                    <a:lnTo>
                      <a:pt x="285" y="53"/>
                    </a:lnTo>
                    <a:lnTo>
                      <a:pt x="287" y="72"/>
                    </a:lnTo>
                    <a:lnTo>
                      <a:pt x="285" y="91"/>
                    </a:lnTo>
                    <a:lnTo>
                      <a:pt x="278" y="108"/>
                    </a:lnTo>
                    <a:lnTo>
                      <a:pt x="267" y="123"/>
                    </a:lnTo>
                    <a:lnTo>
                      <a:pt x="252" y="134"/>
                    </a:lnTo>
                    <a:lnTo>
                      <a:pt x="235" y="142"/>
                    </a:lnTo>
                    <a:lnTo>
                      <a:pt x="216" y="144"/>
                    </a:lnTo>
                    <a:lnTo>
                      <a:pt x="73" y="144"/>
                    </a:lnTo>
                    <a:lnTo>
                      <a:pt x="53" y="142"/>
                    </a:lnTo>
                    <a:lnTo>
                      <a:pt x="36" y="134"/>
                    </a:lnTo>
                    <a:lnTo>
                      <a:pt x="21" y="123"/>
                    </a:lnTo>
                    <a:lnTo>
                      <a:pt x="10" y="108"/>
                    </a:lnTo>
                    <a:lnTo>
                      <a:pt x="2" y="91"/>
                    </a:lnTo>
                    <a:lnTo>
                      <a:pt x="0" y="72"/>
                    </a:lnTo>
                    <a:lnTo>
                      <a:pt x="2" y="53"/>
                    </a:lnTo>
                    <a:lnTo>
                      <a:pt x="10" y="35"/>
                    </a:lnTo>
                    <a:lnTo>
                      <a:pt x="21" y="21"/>
                    </a:lnTo>
                    <a:lnTo>
                      <a:pt x="36" y="10"/>
                    </a:lnTo>
                    <a:lnTo>
                      <a:pt x="53" y="2"/>
                    </a:lnTo>
                    <a:lnTo>
                      <a:pt x="7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318919FD-72D2-4D73-B802-B20AF5F2D8A6}"/>
                  </a:ext>
                </a:extLst>
              </p:cNvPr>
              <p:cNvSpPr>
                <a:spLocks/>
              </p:cNvSpPr>
              <p:nvPr/>
            </p:nvSpPr>
            <p:spPr bwMode="auto">
              <a:xfrm>
                <a:off x="6851634" y="3035863"/>
                <a:ext cx="78834" cy="39417"/>
              </a:xfrm>
              <a:custGeom>
                <a:avLst/>
                <a:gdLst>
                  <a:gd name="T0" fmla="*/ 72 w 287"/>
                  <a:gd name="T1" fmla="*/ 0 h 144"/>
                  <a:gd name="T2" fmla="*/ 215 w 287"/>
                  <a:gd name="T3" fmla="*/ 0 h 144"/>
                  <a:gd name="T4" fmla="*/ 234 w 287"/>
                  <a:gd name="T5" fmla="*/ 2 h 144"/>
                  <a:gd name="T6" fmla="*/ 252 w 287"/>
                  <a:gd name="T7" fmla="*/ 10 h 144"/>
                  <a:gd name="T8" fmla="*/ 266 w 287"/>
                  <a:gd name="T9" fmla="*/ 21 h 144"/>
                  <a:gd name="T10" fmla="*/ 277 w 287"/>
                  <a:gd name="T11" fmla="*/ 35 h 144"/>
                  <a:gd name="T12" fmla="*/ 285 w 287"/>
                  <a:gd name="T13" fmla="*/ 53 h 144"/>
                  <a:gd name="T14" fmla="*/ 287 w 287"/>
                  <a:gd name="T15" fmla="*/ 72 h 144"/>
                  <a:gd name="T16" fmla="*/ 285 w 287"/>
                  <a:gd name="T17" fmla="*/ 91 h 144"/>
                  <a:gd name="T18" fmla="*/ 277 w 287"/>
                  <a:gd name="T19" fmla="*/ 108 h 144"/>
                  <a:gd name="T20" fmla="*/ 266 w 287"/>
                  <a:gd name="T21" fmla="*/ 123 h 144"/>
                  <a:gd name="T22" fmla="*/ 252 w 287"/>
                  <a:gd name="T23" fmla="*/ 134 h 144"/>
                  <a:gd name="T24" fmla="*/ 234 w 287"/>
                  <a:gd name="T25" fmla="*/ 142 h 144"/>
                  <a:gd name="T26" fmla="*/ 215 w 287"/>
                  <a:gd name="T27" fmla="*/ 144 h 144"/>
                  <a:gd name="T28" fmla="*/ 72 w 287"/>
                  <a:gd name="T29" fmla="*/ 144 h 144"/>
                  <a:gd name="T30" fmla="*/ 52 w 287"/>
                  <a:gd name="T31" fmla="*/ 142 h 144"/>
                  <a:gd name="T32" fmla="*/ 36 w 287"/>
                  <a:gd name="T33" fmla="*/ 134 h 144"/>
                  <a:gd name="T34" fmla="*/ 20 w 287"/>
                  <a:gd name="T35" fmla="*/ 123 h 144"/>
                  <a:gd name="T36" fmla="*/ 9 w 287"/>
                  <a:gd name="T37" fmla="*/ 108 h 144"/>
                  <a:gd name="T38" fmla="*/ 3 w 287"/>
                  <a:gd name="T39" fmla="*/ 91 h 144"/>
                  <a:gd name="T40" fmla="*/ 0 w 287"/>
                  <a:gd name="T41" fmla="*/ 72 h 144"/>
                  <a:gd name="T42" fmla="*/ 3 w 287"/>
                  <a:gd name="T43" fmla="*/ 53 h 144"/>
                  <a:gd name="T44" fmla="*/ 9 w 287"/>
                  <a:gd name="T45" fmla="*/ 35 h 144"/>
                  <a:gd name="T46" fmla="*/ 20 w 287"/>
                  <a:gd name="T47" fmla="*/ 21 h 144"/>
                  <a:gd name="T48" fmla="*/ 36 w 287"/>
                  <a:gd name="T49" fmla="*/ 10 h 144"/>
                  <a:gd name="T50" fmla="*/ 52 w 287"/>
                  <a:gd name="T51" fmla="*/ 2 h 144"/>
                  <a:gd name="T52" fmla="*/ 72 w 287"/>
                  <a:gd name="T5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7" h="144">
                    <a:moveTo>
                      <a:pt x="72" y="0"/>
                    </a:moveTo>
                    <a:lnTo>
                      <a:pt x="215" y="0"/>
                    </a:lnTo>
                    <a:lnTo>
                      <a:pt x="234" y="2"/>
                    </a:lnTo>
                    <a:lnTo>
                      <a:pt x="252" y="10"/>
                    </a:lnTo>
                    <a:lnTo>
                      <a:pt x="266" y="21"/>
                    </a:lnTo>
                    <a:lnTo>
                      <a:pt x="277" y="35"/>
                    </a:lnTo>
                    <a:lnTo>
                      <a:pt x="285" y="53"/>
                    </a:lnTo>
                    <a:lnTo>
                      <a:pt x="287" y="72"/>
                    </a:lnTo>
                    <a:lnTo>
                      <a:pt x="285" y="91"/>
                    </a:lnTo>
                    <a:lnTo>
                      <a:pt x="277" y="108"/>
                    </a:lnTo>
                    <a:lnTo>
                      <a:pt x="266" y="123"/>
                    </a:lnTo>
                    <a:lnTo>
                      <a:pt x="252" y="134"/>
                    </a:lnTo>
                    <a:lnTo>
                      <a:pt x="234" y="142"/>
                    </a:lnTo>
                    <a:lnTo>
                      <a:pt x="215" y="144"/>
                    </a:lnTo>
                    <a:lnTo>
                      <a:pt x="72" y="144"/>
                    </a:lnTo>
                    <a:lnTo>
                      <a:pt x="52" y="142"/>
                    </a:lnTo>
                    <a:lnTo>
                      <a:pt x="36" y="134"/>
                    </a:lnTo>
                    <a:lnTo>
                      <a:pt x="20" y="123"/>
                    </a:lnTo>
                    <a:lnTo>
                      <a:pt x="9" y="108"/>
                    </a:lnTo>
                    <a:lnTo>
                      <a:pt x="3" y="91"/>
                    </a:lnTo>
                    <a:lnTo>
                      <a:pt x="0" y="72"/>
                    </a:lnTo>
                    <a:lnTo>
                      <a:pt x="3" y="53"/>
                    </a:lnTo>
                    <a:lnTo>
                      <a:pt x="9" y="35"/>
                    </a:lnTo>
                    <a:lnTo>
                      <a:pt x="20" y="21"/>
                    </a:lnTo>
                    <a:lnTo>
                      <a:pt x="36" y="10"/>
                    </a:lnTo>
                    <a:lnTo>
                      <a:pt x="52" y="2"/>
                    </a:lnTo>
                    <a:lnTo>
                      <a:pt x="72"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B1588171-0F84-49C8-B72C-2F2DB599AAB3}"/>
                  </a:ext>
                </a:extLst>
              </p:cNvPr>
              <p:cNvSpPr>
                <a:spLocks noEditPoints="1"/>
              </p:cNvSpPr>
              <p:nvPr/>
            </p:nvSpPr>
            <p:spPr bwMode="auto">
              <a:xfrm>
                <a:off x="6537393" y="2681109"/>
                <a:ext cx="550744" cy="708414"/>
              </a:xfrm>
              <a:custGeom>
                <a:avLst/>
                <a:gdLst>
                  <a:gd name="T0" fmla="*/ 478 w 2010"/>
                  <a:gd name="T1" fmla="*/ 1012 h 2590"/>
                  <a:gd name="T2" fmla="*/ 289 w 2010"/>
                  <a:gd name="T3" fmla="*/ 1246 h 2590"/>
                  <a:gd name="T4" fmla="*/ 205 w 2010"/>
                  <a:gd name="T5" fmla="*/ 1301 h 2590"/>
                  <a:gd name="T6" fmla="*/ 146 w 2010"/>
                  <a:gd name="T7" fmla="*/ 1469 h 2590"/>
                  <a:gd name="T8" fmla="*/ 188 w 2010"/>
                  <a:gd name="T9" fmla="*/ 1702 h 2590"/>
                  <a:gd name="T10" fmla="*/ 283 w 2010"/>
                  <a:gd name="T11" fmla="*/ 1719 h 2590"/>
                  <a:gd name="T12" fmla="*/ 407 w 2010"/>
                  <a:gd name="T13" fmla="*/ 1994 h 2590"/>
                  <a:gd name="T14" fmla="*/ 716 w 2010"/>
                  <a:gd name="T15" fmla="*/ 2360 h 2590"/>
                  <a:gd name="T16" fmla="*/ 1126 w 2010"/>
                  <a:gd name="T17" fmla="*/ 2432 h 2590"/>
                  <a:gd name="T18" fmla="*/ 1488 w 2010"/>
                  <a:gd name="T19" fmla="*/ 2181 h 2590"/>
                  <a:gd name="T20" fmla="*/ 1689 w 2010"/>
                  <a:gd name="T21" fmla="*/ 1751 h 2590"/>
                  <a:gd name="T22" fmla="*/ 1791 w 2010"/>
                  <a:gd name="T23" fmla="*/ 1724 h 2590"/>
                  <a:gd name="T24" fmla="*/ 1860 w 2010"/>
                  <a:gd name="T25" fmla="*/ 1595 h 2590"/>
                  <a:gd name="T26" fmla="*/ 1835 w 2010"/>
                  <a:gd name="T27" fmla="*/ 1345 h 2590"/>
                  <a:gd name="T28" fmla="*/ 1770 w 2010"/>
                  <a:gd name="T29" fmla="*/ 1295 h 2590"/>
                  <a:gd name="T30" fmla="*/ 1680 w 2010"/>
                  <a:gd name="T31" fmla="*/ 1215 h 2590"/>
                  <a:gd name="T32" fmla="*/ 1488 w 2010"/>
                  <a:gd name="T33" fmla="*/ 1120 h 2590"/>
                  <a:gd name="T34" fmla="*/ 1124 w 2010"/>
                  <a:gd name="T35" fmla="*/ 1087 h 2590"/>
                  <a:gd name="T36" fmla="*/ 766 w 2010"/>
                  <a:gd name="T37" fmla="*/ 969 h 2590"/>
                  <a:gd name="T38" fmla="*/ 1043 w 2010"/>
                  <a:gd name="T39" fmla="*/ 145 h 2590"/>
                  <a:gd name="T40" fmla="*/ 556 w 2010"/>
                  <a:gd name="T41" fmla="*/ 284 h 2590"/>
                  <a:gd name="T42" fmla="*/ 244 w 2010"/>
                  <a:gd name="T43" fmla="*/ 591 h 2590"/>
                  <a:gd name="T44" fmla="*/ 154 w 2010"/>
                  <a:gd name="T45" fmla="*/ 980 h 2590"/>
                  <a:gd name="T46" fmla="*/ 286 w 2010"/>
                  <a:gd name="T47" fmla="*/ 1009 h 2590"/>
                  <a:gd name="T48" fmla="*/ 511 w 2010"/>
                  <a:gd name="T49" fmla="*/ 823 h 2590"/>
                  <a:gd name="T50" fmla="*/ 730 w 2010"/>
                  <a:gd name="T51" fmla="*/ 811 h 2590"/>
                  <a:gd name="T52" fmla="*/ 1033 w 2010"/>
                  <a:gd name="T53" fmla="*/ 910 h 2590"/>
                  <a:gd name="T54" fmla="*/ 1402 w 2010"/>
                  <a:gd name="T55" fmla="*/ 979 h 2590"/>
                  <a:gd name="T56" fmla="*/ 1586 w 2010"/>
                  <a:gd name="T57" fmla="*/ 956 h 2590"/>
                  <a:gd name="T58" fmla="*/ 1760 w 2010"/>
                  <a:gd name="T59" fmla="*/ 1066 h 2590"/>
                  <a:gd name="T60" fmla="*/ 1840 w 2010"/>
                  <a:gd name="T61" fmla="*/ 1089 h 2590"/>
                  <a:gd name="T62" fmla="*/ 1822 w 2010"/>
                  <a:gd name="T63" fmla="*/ 722 h 2590"/>
                  <a:gd name="T64" fmla="*/ 1723 w 2010"/>
                  <a:gd name="T65" fmla="*/ 531 h 2590"/>
                  <a:gd name="T66" fmla="*/ 1603 w 2010"/>
                  <a:gd name="T67" fmla="*/ 467 h 2590"/>
                  <a:gd name="T68" fmla="*/ 1511 w 2010"/>
                  <a:gd name="T69" fmla="*/ 374 h 2590"/>
                  <a:gd name="T70" fmla="*/ 1370 w 2010"/>
                  <a:gd name="T71" fmla="*/ 232 h 2590"/>
                  <a:gd name="T72" fmla="*/ 1095 w 2010"/>
                  <a:gd name="T73" fmla="*/ 145 h 2590"/>
                  <a:gd name="T74" fmla="*/ 1398 w 2010"/>
                  <a:gd name="T75" fmla="*/ 82 h 2590"/>
                  <a:gd name="T76" fmla="*/ 1619 w 2010"/>
                  <a:gd name="T77" fmla="*/ 275 h 2590"/>
                  <a:gd name="T78" fmla="*/ 1794 w 2010"/>
                  <a:gd name="T79" fmla="*/ 401 h 2590"/>
                  <a:gd name="T80" fmla="*/ 1971 w 2010"/>
                  <a:gd name="T81" fmla="*/ 723 h 2590"/>
                  <a:gd name="T82" fmla="*/ 1962 w 2010"/>
                  <a:gd name="T83" fmla="*/ 1268 h 2590"/>
                  <a:gd name="T84" fmla="*/ 2010 w 2010"/>
                  <a:gd name="T85" fmla="*/ 1510 h 2590"/>
                  <a:gd name="T86" fmla="*/ 1918 w 2010"/>
                  <a:gd name="T87" fmla="*/ 1809 h 2590"/>
                  <a:gd name="T88" fmla="*/ 1712 w 2010"/>
                  <a:gd name="T89" fmla="*/ 2098 h 2590"/>
                  <a:gd name="T90" fmla="*/ 1379 w 2010"/>
                  <a:gd name="T91" fmla="*/ 2477 h 2590"/>
                  <a:gd name="T92" fmla="*/ 1005 w 2010"/>
                  <a:gd name="T93" fmla="*/ 2590 h 2590"/>
                  <a:gd name="T94" fmla="*/ 575 w 2010"/>
                  <a:gd name="T95" fmla="*/ 2437 h 2590"/>
                  <a:gd name="T96" fmla="*/ 264 w 2010"/>
                  <a:gd name="T97" fmla="*/ 2026 h 2590"/>
                  <a:gd name="T98" fmla="*/ 69 w 2010"/>
                  <a:gd name="T99" fmla="*/ 1780 h 2590"/>
                  <a:gd name="T100" fmla="*/ 2 w 2010"/>
                  <a:gd name="T101" fmla="*/ 1461 h 2590"/>
                  <a:gd name="T102" fmla="*/ 26 w 2010"/>
                  <a:gd name="T103" fmla="*/ 1202 h 2590"/>
                  <a:gd name="T104" fmla="*/ 20 w 2010"/>
                  <a:gd name="T105" fmla="*/ 841 h 2590"/>
                  <a:gd name="T106" fmla="*/ 197 w 2010"/>
                  <a:gd name="T107" fmla="*/ 399 h 2590"/>
                  <a:gd name="T108" fmla="*/ 622 w 2010"/>
                  <a:gd name="T109" fmla="*/ 95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0" h="2590">
                    <a:moveTo>
                      <a:pt x="621" y="944"/>
                    </a:moveTo>
                    <a:lnTo>
                      <a:pt x="597" y="947"/>
                    </a:lnTo>
                    <a:lnTo>
                      <a:pt x="573" y="953"/>
                    </a:lnTo>
                    <a:lnTo>
                      <a:pt x="550" y="962"/>
                    </a:lnTo>
                    <a:lnTo>
                      <a:pt x="526" y="976"/>
                    </a:lnTo>
                    <a:lnTo>
                      <a:pt x="502" y="992"/>
                    </a:lnTo>
                    <a:lnTo>
                      <a:pt x="478" y="1012"/>
                    </a:lnTo>
                    <a:lnTo>
                      <a:pt x="451" y="1037"/>
                    </a:lnTo>
                    <a:lnTo>
                      <a:pt x="424" y="1066"/>
                    </a:lnTo>
                    <a:lnTo>
                      <a:pt x="396" y="1099"/>
                    </a:lnTo>
                    <a:lnTo>
                      <a:pt x="364" y="1137"/>
                    </a:lnTo>
                    <a:lnTo>
                      <a:pt x="330" y="1180"/>
                    </a:lnTo>
                    <a:lnTo>
                      <a:pt x="293" y="1228"/>
                    </a:lnTo>
                    <a:lnTo>
                      <a:pt x="289" y="1246"/>
                    </a:lnTo>
                    <a:lnTo>
                      <a:pt x="283" y="1261"/>
                    </a:lnTo>
                    <a:lnTo>
                      <a:pt x="271" y="1275"/>
                    </a:lnTo>
                    <a:lnTo>
                      <a:pt x="254" y="1288"/>
                    </a:lnTo>
                    <a:lnTo>
                      <a:pt x="234" y="1295"/>
                    </a:lnTo>
                    <a:lnTo>
                      <a:pt x="215" y="1296"/>
                    </a:lnTo>
                    <a:lnTo>
                      <a:pt x="212" y="1295"/>
                    </a:lnTo>
                    <a:lnTo>
                      <a:pt x="205" y="1301"/>
                    </a:lnTo>
                    <a:lnTo>
                      <a:pt x="195" y="1311"/>
                    </a:lnTo>
                    <a:lnTo>
                      <a:pt x="185" y="1326"/>
                    </a:lnTo>
                    <a:lnTo>
                      <a:pt x="175" y="1345"/>
                    </a:lnTo>
                    <a:lnTo>
                      <a:pt x="165" y="1370"/>
                    </a:lnTo>
                    <a:lnTo>
                      <a:pt x="157" y="1398"/>
                    </a:lnTo>
                    <a:lnTo>
                      <a:pt x="150" y="1431"/>
                    </a:lnTo>
                    <a:lnTo>
                      <a:pt x="146" y="1469"/>
                    </a:lnTo>
                    <a:lnTo>
                      <a:pt x="143" y="1510"/>
                    </a:lnTo>
                    <a:lnTo>
                      <a:pt x="146" y="1554"/>
                    </a:lnTo>
                    <a:lnTo>
                      <a:pt x="150" y="1594"/>
                    </a:lnTo>
                    <a:lnTo>
                      <a:pt x="158" y="1629"/>
                    </a:lnTo>
                    <a:lnTo>
                      <a:pt x="168" y="1658"/>
                    </a:lnTo>
                    <a:lnTo>
                      <a:pt x="179" y="1683"/>
                    </a:lnTo>
                    <a:lnTo>
                      <a:pt x="188" y="1702"/>
                    </a:lnTo>
                    <a:lnTo>
                      <a:pt x="199" y="1716"/>
                    </a:lnTo>
                    <a:lnTo>
                      <a:pt x="208" y="1724"/>
                    </a:lnTo>
                    <a:lnTo>
                      <a:pt x="216" y="1727"/>
                    </a:lnTo>
                    <a:lnTo>
                      <a:pt x="231" y="1719"/>
                    </a:lnTo>
                    <a:lnTo>
                      <a:pt x="248" y="1715"/>
                    </a:lnTo>
                    <a:lnTo>
                      <a:pt x="265" y="1715"/>
                    </a:lnTo>
                    <a:lnTo>
                      <a:pt x="283" y="1719"/>
                    </a:lnTo>
                    <a:lnTo>
                      <a:pt x="297" y="1728"/>
                    </a:lnTo>
                    <a:lnTo>
                      <a:pt x="310" y="1738"/>
                    </a:lnTo>
                    <a:lnTo>
                      <a:pt x="321" y="1752"/>
                    </a:lnTo>
                    <a:lnTo>
                      <a:pt x="328" y="1767"/>
                    </a:lnTo>
                    <a:lnTo>
                      <a:pt x="350" y="1846"/>
                    </a:lnTo>
                    <a:lnTo>
                      <a:pt x="376" y="1922"/>
                    </a:lnTo>
                    <a:lnTo>
                      <a:pt x="407" y="1994"/>
                    </a:lnTo>
                    <a:lnTo>
                      <a:pt x="442" y="2061"/>
                    </a:lnTo>
                    <a:lnTo>
                      <a:pt x="480" y="2123"/>
                    </a:lnTo>
                    <a:lnTo>
                      <a:pt x="522" y="2181"/>
                    </a:lnTo>
                    <a:lnTo>
                      <a:pt x="567" y="2234"/>
                    </a:lnTo>
                    <a:lnTo>
                      <a:pt x="614" y="2282"/>
                    </a:lnTo>
                    <a:lnTo>
                      <a:pt x="664" y="2324"/>
                    </a:lnTo>
                    <a:lnTo>
                      <a:pt x="716" y="2360"/>
                    </a:lnTo>
                    <a:lnTo>
                      <a:pt x="770" y="2390"/>
                    </a:lnTo>
                    <a:lnTo>
                      <a:pt x="827" y="2414"/>
                    </a:lnTo>
                    <a:lnTo>
                      <a:pt x="885" y="2432"/>
                    </a:lnTo>
                    <a:lnTo>
                      <a:pt x="945" y="2443"/>
                    </a:lnTo>
                    <a:lnTo>
                      <a:pt x="1005" y="2446"/>
                    </a:lnTo>
                    <a:lnTo>
                      <a:pt x="1065" y="2443"/>
                    </a:lnTo>
                    <a:lnTo>
                      <a:pt x="1126" y="2432"/>
                    </a:lnTo>
                    <a:lnTo>
                      <a:pt x="1184" y="2414"/>
                    </a:lnTo>
                    <a:lnTo>
                      <a:pt x="1240" y="2390"/>
                    </a:lnTo>
                    <a:lnTo>
                      <a:pt x="1294" y="2360"/>
                    </a:lnTo>
                    <a:lnTo>
                      <a:pt x="1347" y="2324"/>
                    </a:lnTo>
                    <a:lnTo>
                      <a:pt x="1396" y="2282"/>
                    </a:lnTo>
                    <a:lnTo>
                      <a:pt x="1445" y="2234"/>
                    </a:lnTo>
                    <a:lnTo>
                      <a:pt x="1488" y="2181"/>
                    </a:lnTo>
                    <a:lnTo>
                      <a:pt x="1530" y="2123"/>
                    </a:lnTo>
                    <a:lnTo>
                      <a:pt x="1568" y="2061"/>
                    </a:lnTo>
                    <a:lnTo>
                      <a:pt x="1603" y="1994"/>
                    </a:lnTo>
                    <a:lnTo>
                      <a:pt x="1634" y="1922"/>
                    </a:lnTo>
                    <a:lnTo>
                      <a:pt x="1660" y="1846"/>
                    </a:lnTo>
                    <a:lnTo>
                      <a:pt x="1683" y="1767"/>
                    </a:lnTo>
                    <a:lnTo>
                      <a:pt x="1689" y="1751"/>
                    </a:lnTo>
                    <a:lnTo>
                      <a:pt x="1699" y="1738"/>
                    </a:lnTo>
                    <a:lnTo>
                      <a:pt x="1711" y="1726"/>
                    </a:lnTo>
                    <a:lnTo>
                      <a:pt x="1726" y="1718"/>
                    </a:lnTo>
                    <a:lnTo>
                      <a:pt x="1743" y="1714"/>
                    </a:lnTo>
                    <a:lnTo>
                      <a:pt x="1759" y="1713"/>
                    </a:lnTo>
                    <a:lnTo>
                      <a:pt x="1776" y="1716"/>
                    </a:lnTo>
                    <a:lnTo>
                      <a:pt x="1791" y="1724"/>
                    </a:lnTo>
                    <a:lnTo>
                      <a:pt x="1800" y="1722"/>
                    </a:lnTo>
                    <a:lnTo>
                      <a:pt x="1810" y="1716"/>
                    </a:lnTo>
                    <a:lnTo>
                      <a:pt x="1820" y="1703"/>
                    </a:lnTo>
                    <a:lnTo>
                      <a:pt x="1831" y="1683"/>
                    </a:lnTo>
                    <a:lnTo>
                      <a:pt x="1842" y="1659"/>
                    </a:lnTo>
                    <a:lnTo>
                      <a:pt x="1852" y="1629"/>
                    </a:lnTo>
                    <a:lnTo>
                      <a:pt x="1860" y="1595"/>
                    </a:lnTo>
                    <a:lnTo>
                      <a:pt x="1864" y="1555"/>
                    </a:lnTo>
                    <a:lnTo>
                      <a:pt x="1867" y="1510"/>
                    </a:lnTo>
                    <a:lnTo>
                      <a:pt x="1865" y="1469"/>
                    </a:lnTo>
                    <a:lnTo>
                      <a:pt x="1860" y="1431"/>
                    </a:lnTo>
                    <a:lnTo>
                      <a:pt x="1853" y="1398"/>
                    </a:lnTo>
                    <a:lnTo>
                      <a:pt x="1845" y="1370"/>
                    </a:lnTo>
                    <a:lnTo>
                      <a:pt x="1835" y="1345"/>
                    </a:lnTo>
                    <a:lnTo>
                      <a:pt x="1825" y="1326"/>
                    </a:lnTo>
                    <a:lnTo>
                      <a:pt x="1815" y="1311"/>
                    </a:lnTo>
                    <a:lnTo>
                      <a:pt x="1805" y="1301"/>
                    </a:lnTo>
                    <a:lnTo>
                      <a:pt x="1797" y="1295"/>
                    </a:lnTo>
                    <a:lnTo>
                      <a:pt x="1795" y="1296"/>
                    </a:lnTo>
                    <a:lnTo>
                      <a:pt x="1777" y="1294"/>
                    </a:lnTo>
                    <a:lnTo>
                      <a:pt x="1770" y="1295"/>
                    </a:lnTo>
                    <a:lnTo>
                      <a:pt x="1762" y="1296"/>
                    </a:lnTo>
                    <a:lnTo>
                      <a:pt x="1746" y="1294"/>
                    </a:lnTo>
                    <a:lnTo>
                      <a:pt x="1729" y="1288"/>
                    </a:lnTo>
                    <a:lnTo>
                      <a:pt x="1715" y="1279"/>
                    </a:lnTo>
                    <a:lnTo>
                      <a:pt x="1704" y="1266"/>
                    </a:lnTo>
                    <a:lnTo>
                      <a:pt x="1696" y="1249"/>
                    </a:lnTo>
                    <a:lnTo>
                      <a:pt x="1680" y="1215"/>
                    </a:lnTo>
                    <a:lnTo>
                      <a:pt x="1660" y="1178"/>
                    </a:lnTo>
                    <a:lnTo>
                      <a:pt x="1637" y="1139"/>
                    </a:lnTo>
                    <a:lnTo>
                      <a:pt x="1609" y="1100"/>
                    </a:lnTo>
                    <a:lnTo>
                      <a:pt x="1585" y="1105"/>
                    </a:lnTo>
                    <a:lnTo>
                      <a:pt x="1556" y="1111"/>
                    </a:lnTo>
                    <a:lnTo>
                      <a:pt x="1525" y="1116"/>
                    </a:lnTo>
                    <a:lnTo>
                      <a:pt x="1488" y="1120"/>
                    </a:lnTo>
                    <a:lnTo>
                      <a:pt x="1448" y="1123"/>
                    </a:lnTo>
                    <a:lnTo>
                      <a:pt x="1404" y="1123"/>
                    </a:lnTo>
                    <a:lnTo>
                      <a:pt x="1356" y="1122"/>
                    </a:lnTo>
                    <a:lnTo>
                      <a:pt x="1303" y="1117"/>
                    </a:lnTo>
                    <a:lnTo>
                      <a:pt x="1248" y="1111"/>
                    </a:lnTo>
                    <a:lnTo>
                      <a:pt x="1188" y="1101"/>
                    </a:lnTo>
                    <a:lnTo>
                      <a:pt x="1124" y="1087"/>
                    </a:lnTo>
                    <a:lnTo>
                      <a:pt x="1058" y="1069"/>
                    </a:lnTo>
                    <a:lnTo>
                      <a:pt x="987" y="1046"/>
                    </a:lnTo>
                    <a:lnTo>
                      <a:pt x="934" y="1027"/>
                    </a:lnTo>
                    <a:lnTo>
                      <a:pt x="884" y="1010"/>
                    </a:lnTo>
                    <a:lnTo>
                      <a:pt x="842" y="994"/>
                    </a:lnTo>
                    <a:lnTo>
                      <a:pt x="802" y="981"/>
                    </a:lnTo>
                    <a:lnTo>
                      <a:pt x="766" y="969"/>
                    </a:lnTo>
                    <a:lnTo>
                      <a:pt x="733" y="959"/>
                    </a:lnTo>
                    <a:lnTo>
                      <a:pt x="702" y="951"/>
                    </a:lnTo>
                    <a:lnTo>
                      <a:pt x="674" y="947"/>
                    </a:lnTo>
                    <a:lnTo>
                      <a:pt x="647" y="944"/>
                    </a:lnTo>
                    <a:lnTo>
                      <a:pt x="621" y="944"/>
                    </a:lnTo>
                    <a:close/>
                    <a:moveTo>
                      <a:pt x="1095" y="145"/>
                    </a:moveTo>
                    <a:lnTo>
                      <a:pt x="1043" y="145"/>
                    </a:lnTo>
                    <a:lnTo>
                      <a:pt x="989" y="151"/>
                    </a:lnTo>
                    <a:lnTo>
                      <a:pt x="905" y="165"/>
                    </a:lnTo>
                    <a:lnTo>
                      <a:pt x="827" y="182"/>
                    </a:lnTo>
                    <a:lnTo>
                      <a:pt x="753" y="203"/>
                    </a:lnTo>
                    <a:lnTo>
                      <a:pt x="683" y="227"/>
                    </a:lnTo>
                    <a:lnTo>
                      <a:pt x="617" y="253"/>
                    </a:lnTo>
                    <a:lnTo>
                      <a:pt x="556" y="284"/>
                    </a:lnTo>
                    <a:lnTo>
                      <a:pt x="497" y="318"/>
                    </a:lnTo>
                    <a:lnTo>
                      <a:pt x="445" y="355"/>
                    </a:lnTo>
                    <a:lnTo>
                      <a:pt x="397" y="396"/>
                    </a:lnTo>
                    <a:lnTo>
                      <a:pt x="352" y="439"/>
                    </a:lnTo>
                    <a:lnTo>
                      <a:pt x="312" y="486"/>
                    </a:lnTo>
                    <a:lnTo>
                      <a:pt x="277" y="536"/>
                    </a:lnTo>
                    <a:lnTo>
                      <a:pt x="244" y="591"/>
                    </a:lnTo>
                    <a:lnTo>
                      <a:pt x="219" y="647"/>
                    </a:lnTo>
                    <a:lnTo>
                      <a:pt x="197" y="704"/>
                    </a:lnTo>
                    <a:lnTo>
                      <a:pt x="181" y="761"/>
                    </a:lnTo>
                    <a:lnTo>
                      <a:pt x="170" y="819"/>
                    </a:lnTo>
                    <a:lnTo>
                      <a:pt x="161" y="874"/>
                    </a:lnTo>
                    <a:lnTo>
                      <a:pt x="157" y="927"/>
                    </a:lnTo>
                    <a:lnTo>
                      <a:pt x="154" y="980"/>
                    </a:lnTo>
                    <a:lnTo>
                      <a:pt x="154" y="1029"/>
                    </a:lnTo>
                    <a:lnTo>
                      <a:pt x="157" y="1076"/>
                    </a:lnTo>
                    <a:lnTo>
                      <a:pt x="161" y="1118"/>
                    </a:lnTo>
                    <a:lnTo>
                      <a:pt x="165" y="1157"/>
                    </a:lnTo>
                    <a:lnTo>
                      <a:pt x="208" y="1102"/>
                    </a:lnTo>
                    <a:lnTo>
                      <a:pt x="248" y="1053"/>
                    </a:lnTo>
                    <a:lnTo>
                      <a:pt x="286" y="1009"/>
                    </a:lnTo>
                    <a:lnTo>
                      <a:pt x="321" y="969"/>
                    </a:lnTo>
                    <a:lnTo>
                      <a:pt x="355" y="934"/>
                    </a:lnTo>
                    <a:lnTo>
                      <a:pt x="388" y="903"/>
                    </a:lnTo>
                    <a:lnTo>
                      <a:pt x="420" y="878"/>
                    </a:lnTo>
                    <a:lnTo>
                      <a:pt x="450" y="855"/>
                    </a:lnTo>
                    <a:lnTo>
                      <a:pt x="481" y="837"/>
                    </a:lnTo>
                    <a:lnTo>
                      <a:pt x="511" y="823"/>
                    </a:lnTo>
                    <a:lnTo>
                      <a:pt x="540" y="812"/>
                    </a:lnTo>
                    <a:lnTo>
                      <a:pt x="570" y="804"/>
                    </a:lnTo>
                    <a:lnTo>
                      <a:pt x="601" y="800"/>
                    </a:lnTo>
                    <a:lnTo>
                      <a:pt x="631" y="799"/>
                    </a:lnTo>
                    <a:lnTo>
                      <a:pt x="663" y="800"/>
                    </a:lnTo>
                    <a:lnTo>
                      <a:pt x="696" y="804"/>
                    </a:lnTo>
                    <a:lnTo>
                      <a:pt x="730" y="811"/>
                    </a:lnTo>
                    <a:lnTo>
                      <a:pt x="766" y="820"/>
                    </a:lnTo>
                    <a:lnTo>
                      <a:pt x="804" y="831"/>
                    </a:lnTo>
                    <a:lnTo>
                      <a:pt x="845" y="844"/>
                    </a:lnTo>
                    <a:lnTo>
                      <a:pt x="887" y="858"/>
                    </a:lnTo>
                    <a:lnTo>
                      <a:pt x="933" y="874"/>
                    </a:lnTo>
                    <a:lnTo>
                      <a:pt x="981" y="891"/>
                    </a:lnTo>
                    <a:lnTo>
                      <a:pt x="1033" y="910"/>
                    </a:lnTo>
                    <a:lnTo>
                      <a:pt x="1097" y="930"/>
                    </a:lnTo>
                    <a:lnTo>
                      <a:pt x="1156" y="946"/>
                    </a:lnTo>
                    <a:lnTo>
                      <a:pt x="1213" y="958"/>
                    </a:lnTo>
                    <a:lnTo>
                      <a:pt x="1266" y="967"/>
                    </a:lnTo>
                    <a:lnTo>
                      <a:pt x="1314" y="973"/>
                    </a:lnTo>
                    <a:lnTo>
                      <a:pt x="1360" y="977"/>
                    </a:lnTo>
                    <a:lnTo>
                      <a:pt x="1402" y="979"/>
                    </a:lnTo>
                    <a:lnTo>
                      <a:pt x="1439" y="978"/>
                    </a:lnTo>
                    <a:lnTo>
                      <a:pt x="1473" y="976"/>
                    </a:lnTo>
                    <a:lnTo>
                      <a:pt x="1504" y="973"/>
                    </a:lnTo>
                    <a:lnTo>
                      <a:pt x="1530" y="969"/>
                    </a:lnTo>
                    <a:lnTo>
                      <a:pt x="1552" y="965"/>
                    </a:lnTo>
                    <a:lnTo>
                      <a:pt x="1571" y="960"/>
                    </a:lnTo>
                    <a:lnTo>
                      <a:pt x="1586" y="956"/>
                    </a:lnTo>
                    <a:lnTo>
                      <a:pt x="1596" y="953"/>
                    </a:lnTo>
                    <a:lnTo>
                      <a:pt x="1602" y="950"/>
                    </a:lnTo>
                    <a:lnTo>
                      <a:pt x="1605" y="949"/>
                    </a:lnTo>
                    <a:lnTo>
                      <a:pt x="1655" y="927"/>
                    </a:lnTo>
                    <a:lnTo>
                      <a:pt x="1691" y="970"/>
                    </a:lnTo>
                    <a:lnTo>
                      <a:pt x="1728" y="1018"/>
                    </a:lnTo>
                    <a:lnTo>
                      <a:pt x="1760" y="1066"/>
                    </a:lnTo>
                    <a:lnTo>
                      <a:pt x="1789" y="1111"/>
                    </a:lnTo>
                    <a:lnTo>
                      <a:pt x="1811" y="1155"/>
                    </a:lnTo>
                    <a:lnTo>
                      <a:pt x="1814" y="1156"/>
                    </a:lnTo>
                    <a:lnTo>
                      <a:pt x="1816" y="1156"/>
                    </a:lnTo>
                    <a:lnTo>
                      <a:pt x="1824" y="1158"/>
                    </a:lnTo>
                    <a:lnTo>
                      <a:pt x="1831" y="1160"/>
                    </a:lnTo>
                    <a:lnTo>
                      <a:pt x="1840" y="1089"/>
                    </a:lnTo>
                    <a:lnTo>
                      <a:pt x="1845" y="1022"/>
                    </a:lnTo>
                    <a:lnTo>
                      <a:pt x="1847" y="960"/>
                    </a:lnTo>
                    <a:lnTo>
                      <a:pt x="1846" y="904"/>
                    </a:lnTo>
                    <a:lnTo>
                      <a:pt x="1842" y="852"/>
                    </a:lnTo>
                    <a:lnTo>
                      <a:pt x="1838" y="804"/>
                    </a:lnTo>
                    <a:lnTo>
                      <a:pt x="1830" y="760"/>
                    </a:lnTo>
                    <a:lnTo>
                      <a:pt x="1822" y="722"/>
                    </a:lnTo>
                    <a:lnTo>
                      <a:pt x="1812" y="686"/>
                    </a:lnTo>
                    <a:lnTo>
                      <a:pt x="1801" y="654"/>
                    </a:lnTo>
                    <a:lnTo>
                      <a:pt x="1788" y="625"/>
                    </a:lnTo>
                    <a:lnTo>
                      <a:pt x="1774" y="600"/>
                    </a:lnTo>
                    <a:lnTo>
                      <a:pt x="1761" y="578"/>
                    </a:lnTo>
                    <a:lnTo>
                      <a:pt x="1748" y="559"/>
                    </a:lnTo>
                    <a:lnTo>
                      <a:pt x="1723" y="531"/>
                    </a:lnTo>
                    <a:lnTo>
                      <a:pt x="1698" y="509"/>
                    </a:lnTo>
                    <a:lnTo>
                      <a:pt x="1674" y="494"/>
                    </a:lnTo>
                    <a:lnTo>
                      <a:pt x="1652" y="481"/>
                    </a:lnTo>
                    <a:lnTo>
                      <a:pt x="1633" y="474"/>
                    </a:lnTo>
                    <a:lnTo>
                      <a:pt x="1618" y="469"/>
                    </a:lnTo>
                    <a:lnTo>
                      <a:pt x="1608" y="468"/>
                    </a:lnTo>
                    <a:lnTo>
                      <a:pt x="1603" y="467"/>
                    </a:lnTo>
                    <a:lnTo>
                      <a:pt x="1562" y="464"/>
                    </a:lnTo>
                    <a:lnTo>
                      <a:pt x="1543" y="425"/>
                    </a:lnTo>
                    <a:lnTo>
                      <a:pt x="1541" y="422"/>
                    </a:lnTo>
                    <a:lnTo>
                      <a:pt x="1537" y="414"/>
                    </a:lnTo>
                    <a:lnTo>
                      <a:pt x="1531" y="403"/>
                    </a:lnTo>
                    <a:lnTo>
                      <a:pt x="1522" y="390"/>
                    </a:lnTo>
                    <a:lnTo>
                      <a:pt x="1511" y="374"/>
                    </a:lnTo>
                    <a:lnTo>
                      <a:pt x="1499" y="356"/>
                    </a:lnTo>
                    <a:lnTo>
                      <a:pt x="1484" y="336"/>
                    </a:lnTo>
                    <a:lnTo>
                      <a:pt x="1465" y="316"/>
                    </a:lnTo>
                    <a:lnTo>
                      <a:pt x="1446" y="295"/>
                    </a:lnTo>
                    <a:lnTo>
                      <a:pt x="1423" y="273"/>
                    </a:lnTo>
                    <a:lnTo>
                      <a:pt x="1397" y="252"/>
                    </a:lnTo>
                    <a:lnTo>
                      <a:pt x="1370" y="232"/>
                    </a:lnTo>
                    <a:lnTo>
                      <a:pt x="1339" y="212"/>
                    </a:lnTo>
                    <a:lnTo>
                      <a:pt x="1305" y="195"/>
                    </a:lnTo>
                    <a:lnTo>
                      <a:pt x="1269" y="179"/>
                    </a:lnTo>
                    <a:lnTo>
                      <a:pt x="1230" y="166"/>
                    </a:lnTo>
                    <a:lnTo>
                      <a:pt x="1188" y="155"/>
                    </a:lnTo>
                    <a:lnTo>
                      <a:pt x="1143" y="149"/>
                    </a:lnTo>
                    <a:lnTo>
                      <a:pt x="1095" y="145"/>
                    </a:lnTo>
                    <a:close/>
                    <a:moveTo>
                      <a:pt x="1094" y="0"/>
                    </a:moveTo>
                    <a:lnTo>
                      <a:pt x="1152" y="5"/>
                    </a:lnTo>
                    <a:lnTo>
                      <a:pt x="1207" y="13"/>
                    </a:lnTo>
                    <a:lnTo>
                      <a:pt x="1259" y="25"/>
                    </a:lnTo>
                    <a:lnTo>
                      <a:pt x="1309" y="41"/>
                    </a:lnTo>
                    <a:lnTo>
                      <a:pt x="1355" y="60"/>
                    </a:lnTo>
                    <a:lnTo>
                      <a:pt x="1398" y="82"/>
                    </a:lnTo>
                    <a:lnTo>
                      <a:pt x="1438" y="106"/>
                    </a:lnTo>
                    <a:lnTo>
                      <a:pt x="1476" y="131"/>
                    </a:lnTo>
                    <a:lnTo>
                      <a:pt x="1510" y="159"/>
                    </a:lnTo>
                    <a:lnTo>
                      <a:pt x="1542" y="187"/>
                    </a:lnTo>
                    <a:lnTo>
                      <a:pt x="1571" y="217"/>
                    </a:lnTo>
                    <a:lnTo>
                      <a:pt x="1596" y="245"/>
                    </a:lnTo>
                    <a:lnTo>
                      <a:pt x="1619" y="275"/>
                    </a:lnTo>
                    <a:lnTo>
                      <a:pt x="1639" y="304"/>
                    </a:lnTo>
                    <a:lnTo>
                      <a:pt x="1655" y="331"/>
                    </a:lnTo>
                    <a:lnTo>
                      <a:pt x="1678" y="338"/>
                    </a:lnTo>
                    <a:lnTo>
                      <a:pt x="1704" y="347"/>
                    </a:lnTo>
                    <a:lnTo>
                      <a:pt x="1733" y="361"/>
                    </a:lnTo>
                    <a:lnTo>
                      <a:pt x="1763" y="378"/>
                    </a:lnTo>
                    <a:lnTo>
                      <a:pt x="1794" y="401"/>
                    </a:lnTo>
                    <a:lnTo>
                      <a:pt x="1826" y="430"/>
                    </a:lnTo>
                    <a:lnTo>
                      <a:pt x="1857" y="465"/>
                    </a:lnTo>
                    <a:lnTo>
                      <a:pt x="1887" y="508"/>
                    </a:lnTo>
                    <a:lnTo>
                      <a:pt x="1914" y="555"/>
                    </a:lnTo>
                    <a:lnTo>
                      <a:pt x="1937" y="607"/>
                    </a:lnTo>
                    <a:lnTo>
                      <a:pt x="1955" y="663"/>
                    </a:lnTo>
                    <a:lnTo>
                      <a:pt x="1971" y="723"/>
                    </a:lnTo>
                    <a:lnTo>
                      <a:pt x="1982" y="789"/>
                    </a:lnTo>
                    <a:lnTo>
                      <a:pt x="1988" y="858"/>
                    </a:lnTo>
                    <a:lnTo>
                      <a:pt x="1990" y="932"/>
                    </a:lnTo>
                    <a:lnTo>
                      <a:pt x="1989" y="1009"/>
                    </a:lnTo>
                    <a:lnTo>
                      <a:pt x="1984" y="1091"/>
                    </a:lnTo>
                    <a:lnTo>
                      <a:pt x="1975" y="1178"/>
                    </a:lnTo>
                    <a:lnTo>
                      <a:pt x="1962" y="1268"/>
                    </a:lnTo>
                    <a:lnTo>
                      <a:pt x="1961" y="1272"/>
                    </a:lnTo>
                    <a:lnTo>
                      <a:pt x="1960" y="1277"/>
                    </a:lnTo>
                    <a:lnTo>
                      <a:pt x="1977" y="1316"/>
                    </a:lnTo>
                    <a:lnTo>
                      <a:pt x="1991" y="1359"/>
                    </a:lnTo>
                    <a:lnTo>
                      <a:pt x="2001" y="1406"/>
                    </a:lnTo>
                    <a:lnTo>
                      <a:pt x="2008" y="1458"/>
                    </a:lnTo>
                    <a:lnTo>
                      <a:pt x="2010" y="1510"/>
                    </a:lnTo>
                    <a:lnTo>
                      <a:pt x="2008" y="1564"/>
                    </a:lnTo>
                    <a:lnTo>
                      <a:pt x="2002" y="1615"/>
                    </a:lnTo>
                    <a:lnTo>
                      <a:pt x="1991" y="1662"/>
                    </a:lnTo>
                    <a:lnTo>
                      <a:pt x="1978" y="1706"/>
                    </a:lnTo>
                    <a:lnTo>
                      <a:pt x="1961" y="1744"/>
                    </a:lnTo>
                    <a:lnTo>
                      <a:pt x="1941" y="1780"/>
                    </a:lnTo>
                    <a:lnTo>
                      <a:pt x="1918" y="1809"/>
                    </a:lnTo>
                    <a:lnTo>
                      <a:pt x="1893" y="1834"/>
                    </a:lnTo>
                    <a:lnTo>
                      <a:pt x="1865" y="1852"/>
                    </a:lnTo>
                    <a:lnTo>
                      <a:pt x="1836" y="1865"/>
                    </a:lnTo>
                    <a:lnTo>
                      <a:pt x="1804" y="1871"/>
                    </a:lnTo>
                    <a:lnTo>
                      <a:pt x="1778" y="1950"/>
                    </a:lnTo>
                    <a:lnTo>
                      <a:pt x="1747" y="2026"/>
                    </a:lnTo>
                    <a:lnTo>
                      <a:pt x="1712" y="2098"/>
                    </a:lnTo>
                    <a:lnTo>
                      <a:pt x="1674" y="2165"/>
                    </a:lnTo>
                    <a:lnTo>
                      <a:pt x="1632" y="2229"/>
                    </a:lnTo>
                    <a:lnTo>
                      <a:pt x="1587" y="2288"/>
                    </a:lnTo>
                    <a:lnTo>
                      <a:pt x="1539" y="2343"/>
                    </a:lnTo>
                    <a:lnTo>
                      <a:pt x="1488" y="2392"/>
                    </a:lnTo>
                    <a:lnTo>
                      <a:pt x="1435" y="2437"/>
                    </a:lnTo>
                    <a:lnTo>
                      <a:pt x="1379" y="2477"/>
                    </a:lnTo>
                    <a:lnTo>
                      <a:pt x="1321" y="2510"/>
                    </a:lnTo>
                    <a:lnTo>
                      <a:pt x="1260" y="2538"/>
                    </a:lnTo>
                    <a:lnTo>
                      <a:pt x="1199" y="2560"/>
                    </a:lnTo>
                    <a:lnTo>
                      <a:pt x="1135" y="2577"/>
                    </a:lnTo>
                    <a:lnTo>
                      <a:pt x="1071" y="2587"/>
                    </a:lnTo>
                    <a:lnTo>
                      <a:pt x="1005" y="2590"/>
                    </a:lnTo>
                    <a:lnTo>
                      <a:pt x="1005" y="2590"/>
                    </a:lnTo>
                    <a:lnTo>
                      <a:pt x="939" y="2587"/>
                    </a:lnTo>
                    <a:lnTo>
                      <a:pt x="875" y="2577"/>
                    </a:lnTo>
                    <a:lnTo>
                      <a:pt x="811" y="2560"/>
                    </a:lnTo>
                    <a:lnTo>
                      <a:pt x="750" y="2538"/>
                    </a:lnTo>
                    <a:lnTo>
                      <a:pt x="689" y="2510"/>
                    </a:lnTo>
                    <a:lnTo>
                      <a:pt x="631" y="2477"/>
                    </a:lnTo>
                    <a:lnTo>
                      <a:pt x="575" y="2437"/>
                    </a:lnTo>
                    <a:lnTo>
                      <a:pt x="522" y="2392"/>
                    </a:lnTo>
                    <a:lnTo>
                      <a:pt x="471" y="2343"/>
                    </a:lnTo>
                    <a:lnTo>
                      <a:pt x="423" y="2288"/>
                    </a:lnTo>
                    <a:lnTo>
                      <a:pt x="378" y="2229"/>
                    </a:lnTo>
                    <a:lnTo>
                      <a:pt x="336" y="2165"/>
                    </a:lnTo>
                    <a:lnTo>
                      <a:pt x="298" y="2098"/>
                    </a:lnTo>
                    <a:lnTo>
                      <a:pt x="264" y="2026"/>
                    </a:lnTo>
                    <a:lnTo>
                      <a:pt x="233" y="1950"/>
                    </a:lnTo>
                    <a:lnTo>
                      <a:pt x="206" y="1871"/>
                    </a:lnTo>
                    <a:lnTo>
                      <a:pt x="175" y="1865"/>
                    </a:lnTo>
                    <a:lnTo>
                      <a:pt x="146" y="1853"/>
                    </a:lnTo>
                    <a:lnTo>
                      <a:pt x="117" y="1834"/>
                    </a:lnTo>
                    <a:lnTo>
                      <a:pt x="92" y="1809"/>
                    </a:lnTo>
                    <a:lnTo>
                      <a:pt x="69" y="1780"/>
                    </a:lnTo>
                    <a:lnTo>
                      <a:pt x="49" y="1744"/>
                    </a:lnTo>
                    <a:lnTo>
                      <a:pt x="32" y="1706"/>
                    </a:lnTo>
                    <a:lnTo>
                      <a:pt x="18" y="1662"/>
                    </a:lnTo>
                    <a:lnTo>
                      <a:pt x="9" y="1615"/>
                    </a:lnTo>
                    <a:lnTo>
                      <a:pt x="2" y="1564"/>
                    </a:lnTo>
                    <a:lnTo>
                      <a:pt x="0" y="1510"/>
                    </a:lnTo>
                    <a:lnTo>
                      <a:pt x="2" y="1461"/>
                    </a:lnTo>
                    <a:lnTo>
                      <a:pt x="8" y="1413"/>
                    </a:lnTo>
                    <a:lnTo>
                      <a:pt x="16" y="1369"/>
                    </a:lnTo>
                    <a:lnTo>
                      <a:pt x="28" y="1327"/>
                    </a:lnTo>
                    <a:lnTo>
                      <a:pt x="44" y="1289"/>
                    </a:lnTo>
                    <a:lnTo>
                      <a:pt x="38" y="1266"/>
                    </a:lnTo>
                    <a:lnTo>
                      <a:pt x="33" y="1237"/>
                    </a:lnTo>
                    <a:lnTo>
                      <a:pt x="26" y="1202"/>
                    </a:lnTo>
                    <a:lnTo>
                      <a:pt x="21" y="1162"/>
                    </a:lnTo>
                    <a:lnTo>
                      <a:pt x="15" y="1117"/>
                    </a:lnTo>
                    <a:lnTo>
                      <a:pt x="12" y="1068"/>
                    </a:lnTo>
                    <a:lnTo>
                      <a:pt x="10" y="1015"/>
                    </a:lnTo>
                    <a:lnTo>
                      <a:pt x="10" y="959"/>
                    </a:lnTo>
                    <a:lnTo>
                      <a:pt x="13" y="901"/>
                    </a:lnTo>
                    <a:lnTo>
                      <a:pt x="20" y="841"/>
                    </a:lnTo>
                    <a:lnTo>
                      <a:pt x="29" y="778"/>
                    </a:lnTo>
                    <a:lnTo>
                      <a:pt x="45" y="714"/>
                    </a:lnTo>
                    <a:lnTo>
                      <a:pt x="63" y="649"/>
                    </a:lnTo>
                    <a:lnTo>
                      <a:pt x="89" y="586"/>
                    </a:lnTo>
                    <a:lnTo>
                      <a:pt x="119" y="521"/>
                    </a:lnTo>
                    <a:lnTo>
                      <a:pt x="155" y="458"/>
                    </a:lnTo>
                    <a:lnTo>
                      <a:pt x="197" y="399"/>
                    </a:lnTo>
                    <a:lnTo>
                      <a:pt x="243" y="344"/>
                    </a:lnTo>
                    <a:lnTo>
                      <a:pt x="295" y="293"/>
                    </a:lnTo>
                    <a:lnTo>
                      <a:pt x="351" y="245"/>
                    </a:lnTo>
                    <a:lnTo>
                      <a:pt x="412" y="201"/>
                    </a:lnTo>
                    <a:lnTo>
                      <a:pt x="477" y="162"/>
                    </a:lnTo>
                    <a:lnTo>
                      <a:pt x="548" y="127"/>
                    </a:lnTo>
                    <a:lnTo>
                      <a:pt x="622" y="95"/>
                    </a:lnTo>
                    <a:lnTo>
                      <a:pt x="701" y="67"/>
                    </a:lnTo>
                    <a:lnTo>
                      <a:pt x="786" y="43"/>
                    </a:lnTo>
                    <a:lnTo>
                      <a:pt x="875" y="24"/>
                    </a:lnTo>
                    <a:lnTo>
                      <a:pt x="969" y="8"/>
                    </a:lnTo>
                    <a:lnTo>
                      <a:pt x="1032" y="2"/>
                    </a:lnTo>
                    <a:lnTo>
                      <a:pt x="109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8AAB2BA-842E-4007-A620-36DD5D88D54B}"/>
                  </a:ext>
                </a:extLst>
              </p:cNvPr>
              <p:cNvSpPr>
                <a:spLocks noEditPoints="1"/>
              </p:cNvSpPr>
              <p:nvPr/>
            </p:nvSpPr>
            <p:spPr bwMode="auto">
              <a:xfrm>
                <a:off x="6341402" y="3339156"/>
                <a:ext cx="942725" cy="326286"/>
              </a:xfrm>
              <a:custGeom>
                <a:avLst/>
                <a:gdLst>
                  <a:gd name="T0" fmla="*/ 2319 w 3446"/>
                  <a:gd name="T1" fmla="*/ 266 h 1193"/>
                  <a:gd name="T2" fmla="*/ 2109 w 3446"/>
                  <a:gd name="T3" fmla="*/ 391 h 1193"/>
                  <a:gd name="T4" fmla="*/ 2084 w 3446"/>
                  <a:gd name="T5" fmla="*/ 717 h 1193"/>
                  <a:gd name="T6" fmla="*/ 1659 w 3446"/>
                  <a:gd name="T7" fmla="*/ 471 h 1193"/>
                  <a:gd name="T8" fmla="*/ 1412 w 3446"/>
                  <a:gd name="T9" fmla="*/ 420 h 1193"/>
                  <a:gd name="T10" fmla="*/ 1196 w 3446"/>
                  <a:gd name="T11" fmla="*/ 314 h 1193"/>
                  <a:gd name="T12" fmla="*/ 1000 w 3446"/>
                  <a:gd name="T13" fmla="*/ 154 h 1193"/>
                  <a:gd name="T14" fmla="*/ 552 w 3446"/>
                  <a:gd name="T15" fmla="*/ 322 h 1193"/>
                  <a:gd name="T16" fmla="*/ 396 w 3446"/>
                  <a:gd name="T17" fmla="*/ 436 h 1193"/>
                  <a:gd name="T18" fmla="*/ 272 w 3446"/>
                  <a:gd name="T19" fmla="*/ 584 h 1193"/>
                  <a:gd name="T20" fmla="*/ 187 w 3446"/>
                  <a:gd name="T21" fmla="*/ 757 h 1193"/>
                  <a:gd name="T22" fmla="*/ 147 w 3446"/>
                  <a:gd name="T23" fmla="*/ 949 h 1193"/>
                  <a:gd name="T24" fmla="*/ 3302 w 3446"/>
                  <a:gd name="T25" fmla="*/ 1049 h 1193"/>
                  <a:gd name="T26" fmla="*/ 3291 w 3446"/>
                  <a:gd name="T27" fmla="*/ 883 h 1193"/>
                  <a:gd name="T28" fmla="*/ 3236 w 3446"/>
                  <a:gd name="T29" fmla="*/ 697 h 1193"/>
                  <a:gd name="T30" fmla="*/ 3137 w 3446"/>
                  <a:gd name="T31" fmla="*/ 531 h 1193"/>
                  <a:gd name="T32" fmla="*/ 3002 w 3446"/>
                  <a:gd name="T33" fmla="*/ 394 h 1193"/>
                  <a:gd name="T34" fmla="*/ 2834 w 3446"/>
                  <a:gd name="T35" fmla="*/ 292 h 1193"/>
                  <a:gd name="T36" fmla="*/ 2433 w 3446"/>
                  <a:gd name="T37" fmla="*/ 0 h 1193"/>
                  <a:gd name="T38" fmla="*/ 2888 w 3446"/>
                  <a:gd name="T39" fmla="*/ 160 h 1193"/>
                  <a:gd name="T40" fmla="*/ 3076 w 3446"/>
                  <a:gd name="T41" fmla="*/ 269 h 1193"/>
                  <a:gd name="T42" fmla="*/ 3230 w 3446"/>
                  <a:gd name="T43" fmla="*/ 418 h 1193"/>
                  <a:gd name="T44" fmla="*/ 3346 w 3446"/>
                  <a:gd name="T45" fmla="*/ 596 h 1193"/>
                  <a:gd name="T46" fmla="*/ 3421 w 3446"/>
                  <a:gd name="T47" fmla="*/ 798 h 1193"/>
                  <a:gd name="T48" fmla="*/ 3446 w 3446"/>
                  <a:gd name="T49" fmla="*/ 1015 h 1193"/>
                  <a:gd name="T50" fmla="*/ 3436 w 3446"/>
                  <a:gd name="T51" fmla="*/ 1158 h 1193"/>
                  <a:gd name="T52" fmla="*/ 3393 w 3446"/>
                  <a:gd name="T53" fmla="*/ 1191 h 1193"/>
                  <a:gd name="T54" fmla="*/ 53 w 3446"/>
                  <a:gd name="T55" fmla="*/ 1191 h 1193"/>
                  <a:gd name="T56" fmla="*/ 10 w 3446"/>
                  <a:gd name="T57" fmla="*/ 1158 h 1193"/>
                  <a:gd name="T58" fmla="*/ 0 w 3446"/>
                  <a:gd name="T59" fmla="*/ 1015 h 1193"/>
                  <a:gd name="T60" fmla="*/ 25 w 3446"/>
                  <a:gd name="T61" fmla="*/ 798 h 1193"/>
                  <a:gd name="T62" fmla="*/ 100 w 3446"/>
                  <a:gd name="T63" fmla="*/ 596 h 1193"/>
                  <a:gd name="T64" fmla="*/ 216 w 3446"/>
                  <a:gd name="T65" fmla="*/ 418 h 1193"/>
                  <a:gd name="T66" fmla="*/ 370 w 3446"/>
                  <a:gd name="T67" fmla="*/ 269 h 1193"/>
                  <a:gd name="T68" fmla="*/ 558 w 3446"/>
                  <a:gd name="T69" fmla="*/ 160 h 1193"/>
                  <a:gd name="T70" fmla="*/ 1013 w 3446"/>
                  <a:gd name="T71" fmla="*/ 0 h 1193"/>
                  <a:gd name="T72" fmla="*/ 1060 w 3446"/>
                  <a:gd name="T73" fmla="*/ 11 h 1193"/>
                  <a:gd name="T74" fmla="*/ 1187 w 3446"/>
                  <a:gd name="T75" fmla="*/ 131 h 1193"/>
                  <a:gd name="T76" fmla="*/ 1377 w 3446"/>
                  <a:gd name="T77" fmla="*/ 251 h 1193"/>
                  <a:gd name="T78" fmla="*/ 1582 w 3446"/>
                  <a:gd name="T79" fmla="*/ 317 h 1193"/>
                  <a:gd name="T80" fmla="*/ 1794 w 3446"/>
                  <a:gd name="T81" fmla="*/ 327 h 1193"/>
                  <a:gd name="T82" fmla="*/ 2004 w 3446"/>
                  <a:gd name="T83" fmla="*/ 278 h 1193"/>
                  <a:gd name="T84" fmla="*/ 2199 w 3446"/>
                  <a:gd name="T85" fmla="*/ 176 h 1193"/>
                  <a:gd name="T86" fmla="*/ 2373 w 3446"/>
                  <a:gd name="T87" fmla="*/ 22 h 1193"/>
                  <a:gd name="T88" fmla="*/ 2417 w 3446"/>
                  <a:gd name="T89"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46" h="1193">
                    <a:moveTo>
                      <a:pt x="2446" y="154"/>
                    </a:moveTo>
                    <a:lnTo>
                      <a:pt x="2384" y="213"/>
                    </a:lnTo>
                    <a:lnTo>
                      <a:pt x="2319" y="266"/>
                    </a:lnTo>
                    <a:lnTo>
                      <a:pt x="2251" y="314"/>
                    </a:lnTo>
                    <a:lnTo>
                      <a:pt x="2181" y="355"/>
                    </a:lnTo>
                    <a:lnTo>
                      <a:pt x="2109" y="391"/>
                    </a:lnTo>
                    <a:lnTo>
                      <a:pt x="2034" y="420"/>
                    </a:lnTo>
                    <a:lnTo>
                      <a:pt x="1959" y="443"/>
                    </a:lnTo>
                    <a:lnTo>
                      <a:pt x="2084" y="717"/>
                    </a:lnTo>
                    <a:lnTo>
                      <a:pt x="1787" y="471"/>
                    </a:lnTo>
                    <a:lnTo>
                      <a:pt x="1723" y="474"/>
                    </a:lnTo>
                    <a:lnTo>
                      <a:pt x="1659" y="471"/>
                    </a:lnTo>
                    <a:lnTo>
                      <a:pt x="1363" y="717"/>
                    </a:lnTo>
                    <a:lnTo>
                      <a:pt x="1488" y="443"/>
                    </a:lnTo>
                    <a:lnTo>
                      <a:pt x="1412" y="420"/>
                    </a:lnTo>
                    <a:lnTo>
                      <a:pt x="1338" y="391"/>
                    </a:lnTo>
                    <a:lnTo>
                      <a:pt x="1266" y="356"/>
                    </a:lnTo>
                    <a:lnTo>
                      <a:pt x="1196" y="314"/>
                    </a:lnTo>
                    <a:lnTo>
                      <a:pt x="1128" y="267"/>
                    </a:lnTo>
                    <a:lnTo>
                      <a:pt x="1062" y="213"/>
                    </a:lnTo>
                    <a:lnTo>
                      <a:pt x="1000" y="154"/>
                    </a:lnTo>
                    <a:lnTo>
                      <a:pt x="674" y="268"/>
                    </a:lnTo>
                    <a:lnTo>
                      <a:pt x="612" y="292"/>
                    </a:lnTo>
                    <a:lnTo>
                      <a:pt x="552" y="322"/>
                    </a:lnTo>
                    <a:lnTo>
                      <a:pt x="496" y="356"/>
                    </a:lnTo>
                    <a:lnTo>
                      <a:pt x="445" y="395"/>
                    </a:lnTo>
                    <a:lnTo>
                      <a:pt x="396" y="436"/>
                    </a:lnTo>
                    <a:lnTo>
                      <a:pt x="351" y="482"/>
                    </a:lnTo>
                    <a:lnTo>
                      <a:pt x="309" y="531"/>
                    </a:lnTo>
                    <a:lnTo>
                      <a:pt x="272" y="584"/>
                    </a:lnTo>
                    <a:lnTo>
                      <a:pt x="239" y="638"/>
                    </a:lnTo>
                    <a:lnTo>
                      <a:pt x="210" y="697"/>
                    </a:lnTo>
                    <a:lnTo>
                      <a:pt x="187" y="757"/>
                    </a:lnTo>
                    <a:lnTo>
                      <a:pt x="169" y="820"/>
                    </a:lnTo>
                    <a:lnTo>
                      <a:pt x="154" y="883"/>
                    </a:lnTo>
                    <a:lnTo>
                      <a:pt x="147" y="949"/>
                    </a:lnTo>
                    <a:lnTo>
                      <a:pt x="143" y="1015"/>
                    </a:lnTo>
                    <a:lnTo>
                      <a:pt x="143" y="1049"/>
                    </a:lnTo>
                    <a:lnTo>
                      <a:pt x="3302" y="1049"/>
                    </a:lnTo>
                    <a:lnTo>
                      <a:pt x="3302" y="1015"/>
                    </a:lnTo>
                    <a:lnTo>
                      <a:pt x="3300" y="948"/>
                    </a:lnTo>
                    <a:lnTo>
                      <a:pt x="3291" y="883"/>
                    </a:lnTo>
                    <a:lnTo>
                      <a:pt x="3278" y="819"/>
                    </a:lnTo>
                    <a:lnTo>
                      <a:pt x="3260" y="757"/>
                    </a:lnTo>
                    <a:lnTo>
                      <a:pt x="3236" y="697"/>
                    </a:lnTo>
                    <a:lnTo>
                      <a:pt x="3207" y="638"/>
                    </a:lnTo>
                    <a:lnTo>
                      <a:pt x="3174" y="584"/>
                    </a:lnTo>
                    <a:lnTo>
                      <a:pt x="3137" y="531"/>
                    </a:lnTo>
                    <a:lnTo>
                      <a:pt x="3096" y="482"/>
                    </a:lnTo>
                    <a:lnTo>
                      <a:pt x="3051" y="436"/>
                    </a:lnTo>
                    <a:lnTo>
                      <a:pt x="3002" y="394"/>
                    </a:lnTo>
                    <a:lnTo>
                      <a:pt x="2950" y="356"/>
                    </a:lnTo>
                    <a:lnTo>
                      <a:pt x="2894" y="322"/>
                    </a:lnTo>
                    <a:lnTo>
                      <a:pt x="2834" y="292"/>
                    </a:lnTo>
                    <a:lnTo>
                      <a:pt x="2773" y="268"/>
                    </a:lnTo>
                    <a:lnTo>
                      <a:pt x="2446" y="154"/>
                    </a:lnTo>
                    <a:close/>
                    <a:moveTo>
                      <a:pt x="2433" y="0"/>
                    </a:moveTo>
                    <a:lnTo>
                      <a:pt x="2450" y="4"/>
                    </a:lnTo>
                    <a:lnTo>
                      <a:pt x="2819" y="132"/>
                    </a:lnTo>
                    <a:lnTo>
                      <a:pt x="2888" y="160"/>
                    </a:lnTo>
                    <a:lnTo>
                      <a:pt x="2954" y="191"/>
                    </a:lnTo>
                    <a:lnTo>
                      <a:pt x="3016" y="228"/>
                    </a:lnTo>
                    <a:lnTo>
                      <a:pt x="3076" y="269"/>
                    </a:lnTo>
                    <a:lnTo>
                      <a:pt x="3131" y="314"/>
                    </a:lnTo>
                    <a:lnTo>
                      <a:pt x="3183" y="364"/>
                    </a:lnTo>
                    <a:lnTo>
                      <a:pt x="3230" y="418"/>
                    </a:lnTo>
                    <a:lnTo>
                      <a:pt x="3274" y="474"/>
                    </a:lnTo>
                    <a:lnTo>
                      <a:pt x="3312" y="533"/>
                    </a:lnTo>
                    <a:lnTo>
                      <a:pt x="3346" y="596"/>
                    </a:lnTo>
                    <a:lnTo>
                      <a:pt x="3377" y="660"/>
                    </a:lnTo>
                    <a:lnTo>
                      <a:pt x="3401" y="728"/>
                    </a:lnTo>
                    <a:lnTo>
                      <a:pt x="3421" y="798"/>
                    </a:lnTo>
                    <a:lnTo>
                      <a:pt x="3435" y="869"/>
                    </a:lnTo>
                    <a:lnTo>
                      <a:pt x="3444" y="942"/>
                    </a:lnTo>
                    <a:lnTo>
                      <a:pt x="3446" y="1015"/>
                    </a:lnTo>
                    <a:lnTo>
                      <a:pt x="3446" y="1122"/>
                    </a:lnTo>
                    <a:lnTo>
                      <a:pt x="3444" y="1140"/>
                    </a:lnTo>
                    <a:lnTo>
                      <a:pt x="3436" y="1158"/>
                    </a:lnTo>
                    <a:lnTo>
                      <a:pt x="3425" y="1172"/>
                    </a:lnTo>
                    <a:lnTo>
                      <a:pt x="3411" y="1183"/>
                    </a:lnTo>
                    <a:lnTo>
                      <a:pt x="3393" y="1191"/>
                    </a:lnTo>
                    <a:lnTo>
                      <a:pt x="3375" y="1193"/>
                    </a:lnTo>
                    <a:lnTo>
                      <a:pt x="72" y="1193"/>
                    </a:lnTo>
                    <a:lnTo>
                      <a:pt x="53" y="1191"/>
                    </a:lnTo>
                    <a:lnTo>
                      <a:pt x="35" y="1183"/>
                    </a:lnTo>
                    <a:lnTo>
                      <a:pt x="21" y="1172"/>
                    </a:lnTo>
                    <a:lnTo>
                      <a:pt x="10" y="1158"/>
                    </a:lnTo>
                    <a:lnTo>
                      <a:pt x="2" y="1140"/>
                    </a:lnTo>
                    <a:lnTo>
                      <a:pt x="0" y="1122"/>
                    </a:lnTo>
                    <a:lnTo>
                      <a:pt x="0" y="1015"/>
                    </a:lnTo>
                    <a:lnTo>
                      <a:pt x="3" y="942"/>
                    </a:lnTo>
                    <a:lnTo>
                      <a:pt x="12" y="869"/>
                    </a:lnTo>
                    <a:lnTo>
                      <a:pt x="25" y="798"/>
                    </a:lnTo>
                    <a:lnTo>
                      <a:pt x="45" y="728"/>
                    </a:lnTo>
                    <a:lnTo>
                      <a:pt x="70" y="660"/>
                    </a:lnTo>
                    <a:lnTo>
                      <a:pt x="100" y="596"/>
                    </a:lnTo>
                    <a:lnTo>
                      <a:pt x="134" y="533"/>
                    </a:lnTo>
                    <a:lnTo>
                      <a:pt x="173" y="474"/>
                    </a:lnTo>
                    <a:lnTo>
                      <a:pt x="216" y="418"/>
                    </a:lnTo>
                    <a:lnTo>
                      <a:pt x="264" y="364"/>
                    </a:lnTo>
                    <a:lnTo>
                      <a:pt x="316" y="314"/>
                    </a:lnTo>
                    <a:lnTo>
                      <a:pt x="370" y="269"/>
                    </a:lnTo>
                    <a:lnTo>
                      <a:pt x="430" y="228"/>
                    </a:lnTo>
                    <a:lnTo>
                      <a:pt x="492" y="191"/>
                    </a:lnTo>
                    <a:lnTo>
                      <a:pt x="558" y="160"/>
                    </a:lnTo>
                    <a:lnTo>
                      <a:pt x="627" y="132"/>
                    </a:lnTo>
                    <a:lnTo>
                      <a:pt x="996" y="4"/>
                    </a:lnTo>
                    <a:lnTo>
                      <a:pt x="1013" y="0"/>
                    </a:lnTo>
                    <a:lnTo>
                      <a:pt x="1029" y="0"/>
                    </a:lnTo>
                    <a:lnTo>
                      <a:pt x="1044" y="5"/>
                    </a:lnTo>
                    <a:lnTo>
                      <a:pt x="1060" y="11"/>
                    </a:lnTo>
                    <a:lnTo>
                      <a:pt x="1073" y="22"/>
                    </a:lnTo>
                    <a:lnTo>
                      <a:pt x="1129" y="79"/>
                    </a:lnTo>
                    <a:lnTo>
                      <a:pt x="1187" y="131"/>
                    </a:lnTo>
                    <a:lnTo>
                      <a:pt x="1248" y="176"/>
                    </a:lnTo>
                    <a:lnTo>
                      <a:pt x="1311" y="217"/>
                    </a:lnTo>
                    <a:lnTo>
                      <a:pt x="1377" y="251"/>
                    </a:lnTo>
                    <a:lnTo>
                      <a:pt x="1443" y="278"/>
                    </a:lnTo>
                    <a:lnTo>
                      <a:pt x="1511" y="301"/>
                    </a:lnTo>
                    <a:lnTo>
                      <a:pt x="1582" y="317"/>
                    </a:lnTo>
                    <a:lnTo>
                      <a:pt x="1652" y="327"/>
                    </a:lnTo>
                    <a:lnTo>
                      <a:pt x="1723" y="330"/>
                    </a:lnTo>
                    <a:lnTo>
                      <a:pt x="1794" y="327"/>
                    </a:lnTo>
                    <a:lnTo>
                      <a:pt x="1865" y="317"/>
                    </a:lnTo>
                    <a:lnTo>
                      <a:pt x="1935" y="301"/>
                    </a:lnTo>
                    <a:lnTo>
                      <a:pt x="2004" y="278"/>
                    </a:lnTo>
                    <a:lnTo>
                      <a:pt x="2070" y="251"/>
                    </a:lnTo>
                    <a:lnTo>
                      <a:pt x="2135" y="217"/>
                    </a:lnTo>
                    <a:lnTo>
                      <a:pt x="2199" y="176"/>
                    </a:lnTo>
                    <a:lnTo>
                      <a:pt x="2259" y="131"/>
                    </a:lnTo>
                    <a:lnTo>
                      <a:pt x="2318" y="79"/>
                    </a:lnTo>
                    <a:lnTo>
                      <a:pt x="2373" y="22"/>
                    </a:lnTo>
                    <a:lnTo>
                      <a:pt x="2386" y="11"/>
                    </a:lnTo>
                    <a:lnTo>
                      <a:pt x="2401" y="4"/>
                    </a:lnTo>
                    <a:lnTo>
                      <a:pt x="2417" y="0"/>
                    </a:lnTo>
                    <a:lnTo>
                      <a:pt x="243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07768AB9-6656-44F9-A186-1B1AF59C5180}"/>
                </a:ext>
              </a:extLst>
            </p:cNvPr>
            <p:cNvSpPr txBox="1"/>
            <p:nvPr/>
          </p:nvSpPr>
          <p:spPr>
            <a:xfrm>
              <a:off x="-110973" y="2868041"/>
              <a:ext cx="2054508" cy="478489"/>
            </a:xfrm>
            <a:prstGeom prst="rect">
              <a:avLst/>
            </a:prstGeom>
            <a:noFill/>
          </p:spPr>
          <p:txBody>
            <a:bodyPr wrap="square" rtlCol="0">
              <a:spAutoFit/>
            </a:bodyPr>
            <a:lstStyle/>
            <a:p>
              <a:pPr algn="ctr"/>
              <a:r>
                <a:rPr lang="en-US" sz="1600" b="1">
                  <a:solidFill>
                    <a:schemeClr val="tx2"/>
                  </a:solidFill>
                </a:rPr>
                <a:t>Threat &amp; Vulnerability</a:t>
              </a:r>
            </a:p>
            <a:p>
              <a:pPr algn="ctr"/>
              <a:r>
                <a:rPr lang="en-US" sz="1600" b="1">
                  <a:solidFill>
                    <a:schemeClr val="tx2"/>
                  </a:solidFill>
                </a:rPr>
                <a:t>Management</a:t>
              </a:r>
            </a:p>
          </p:txBody>
        </p:sp>
        <p:grpSp>
          <p:nvGrpSpPr>
            <p:cNvPr id="39" name="Group 38">
              <a:extLst>
                <a:ext uri="{FF2B5EF4-FFF2-40B4-BE49-F238E27FC236}">
                  <a16:creationId xmlns:a16="http://schemas.microsoft.com/office/drawing/2014/main" id="{5F497134-6D0A-4780-BE61-AEA5CE111325}"/>
                </a:ext>
              </a:extLst>
            </p:cNvPr>
            <p:cNvGrpSpPr/>
            <p:nvPr/>
          </p:nvGrpSpPr>
          <p:grpSpPr>
            <a:xfrm>
              <a:off x="1891514" y="3015418"/>
              <a:ext cx="693689" cy="400849"/>
              <a:chOff x="5401731" y="4319609"/>
              <a:chExt cx="811221" cy="468765"/>
            </a:xfrm>
          </p:grpSpPr>
          <p:sp>
            <p:nvSpPr>
              <p:cNvPr id="41" name="Freeform 49">
                <a:extLst>
                  <a:ext uri="{FF2B5EF4-FFF2-40B4-BE49-F238E27FC236}">
                    <a16:creationId xmlns:a16="http://schemas.microsoft.com/office/drawing/2014/main" id="{42D03F24-3D17-406D-8BEC-623220A43214}"/>
                  </a:ext>
                </a:extLst>
              </p:cNvPr>
              <p:cNvSpPr>
                <a:spLocks/>
              </p:cNvSpPr>
              <p:nvPr/>
            </p:nvSpPr>
            <p:spPr bwMode="auto">
              <a:xfrm>
                <a:off x="5472891" y="4632712"/>
                <a:ext cx="46254" cy="45365"/>
              </a:xfrm>
              <a:custGeom>
                <a:avLst/>
                <a:gdLst>
                  <a:gd name="T0" fmla="*/ 103 w 207"/>
                  <a:gd name="T1" fmla="*/ 0 h 207"/>
                  <a:gd name="T2" fmla="*/ 127 w 207"/>
                  <a:gd name="T3" fmla="*/ 2 h 207"/>
                  <a:gd name="T4" fmla="*/ 149 w 207"/>
                  <a:gd name="T5" fmla="*/ 10 h 207"/>
                  <a:gd name="T6" fmla="*/ 168 w 207"/>
                  <a:gd name="T7" fmla="*/ 23 h 207"/>
                  <a:gd name="T8" fmla="*/ 184 w 207"/>
                  <a:gd name="T9" fmla="*/ 39 h 207"/>
                  <a:gd name="T10" fmla="*/ 196 w 207"/>
                  <a:gd name="T11" fmla="*/ 59 h 207"/>
                  <a:gd name="T12" fmla="*/ 204 w 207"/>
                  <a:gd name="T13" fmla="*/ 80 h 207"/>
                  <a:gd name="T14" fmla="*/ 207 w 207"/>
                  <a:gd name="T15" fmla="*/ 104 h 207"/>
                  <a:gd name="T16" fmla="*/ 204 w 207"/>
                  <a:gd name="T17" fmla="*/ 128 h 207"/>
                  <a:gd name="T18" fmla="*/ 196 w 207"/>
                  <a:gd name="T19" fmla="*/ 149 h 207"/>
                  <a:gd name="T20" fmla="*/ 184 w 207"/>
                  <a:gd name="T21" fmla="*/ 169 h 207"/>
                  <a:gd name="T22" fmla="*/ 168 w 207"/>
                  <a:gd name="T23" fmla="*/ 184 h 207"/>
                  <a:gd name="T24" fmla="*/ 149 w 207"/>
                  <a:gd name="T25" fmla="*/ 196 h 207"/>
                  <a:gd name="T26" fmla="*/ 127 w 207"/>
                  <a:gd name="T27" fmla="*/ 205 h 207"/>
                  <a:gd name="T28" fmla="*/ 103 w 207"/>
                  <a:gd name="T29" fmla="*/ 207 h 207"/>
                  <a:gd name="T30" fmla="*/ 79 w 207"/>
                  <a:gd name="T31" fmla="*/ 205 h 207"/>
                  <a:gd name="T32" fmla="*/ 57 w 207"/>
                  <a:gd name="T33" fmla="*/ 196 h 207"/>
                  <a:gd name="T34" fmla="*/ 38 w 207"/>
                  <a:gd name="T35" fmla="*/ 184 h 207"/>
                  <a:gd name="T36" fmla="*/ 22 w 207"/>
                  <a:gd name="T37" fmla="*/ 169 h 207"/>
                  <a:gd name="T38" fmla="*/ 10 w 207"/>
                  <a:gd name="T39" fmla="*/ 149 h 207"/>
                  <a:gd name="T40" fmla="*/ 2 w 207"/>
                  <a:gd name="T41" fmla="*/ 128 h 207"/>
                  <a:gd name="T42" fmla="*/ 0 w 207"/>
                  <a:gd name="T43" fmla="*/ 104 h 207"/>
                  <a:gd name="T44" fmla="*/ 2 w 207"/>
                  <a:gd name="T45" fmla="*/ 80 h 207"/>
                  <a:gd name="T46" fmla="*/ 10 w 207"/>
                  <a:gd name="T47" fmla="*/ 59 h 207"/>
                  <a:gd name="T48" fmla="*/ 22 w 207"/>
                  <a:gd name="T49" fmla="*/ 39 h 207"/>
                  <a:gd name="T50" fmla="*/ 38 w 207"/>
                  <a:gd name="T51" fmla="*/ 23 h 207"/>
                  <a:gd name="T52" fmla="*/ 57 w 207"/>
                  <a:gd name="T53" fmla="*/ 10 h 207"/>
                  <a:gd name="T54" fmla="*/ 79 w 207"/>
                  <a:gd name="T55" fmla="*/ 2 h 207"/>
                  <a:gd name="T56" fmla="*/ 103 w 207"/>
                  <a:gd name="T5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7" h="207">
                    <a:moveTo>
                      <a:pt x="103" y="0"/>
                    </a:moveTo>
                    <a:lnTo>
                      <a:pt x="127" y="2"/>
                    </a:lnTo>
                    <a:lnTo>
                      <a:pt x="149" y="10"/>
                    </a:lnTo>
                    <a:lnTo>
                      <a:pt x="168" y="23"/>
                    </a:lnTo>
                    <a:lnTo>
                      <a:pt x="184" y="39"/>
                    </a:lnTo>
                    <a:lnTo>
                      <a:pt x="196" y="59"/>
                    </a:lnTo>
                    <a:lnTo>
                      <a:pt x="204" y="80"/>
                    </a:lnTo>
                    <a:lnTo>
                      <a:pt x="207" y="104"/>
                    </a:lnTo>
                    <a:lnTo>
                      <a:pt x="204" y="128"/>
                    </a:lnTo>
                    <a:lnTo>
                      <a:pt x="196" y="149"/>
                    </a:lnTo>
                    <a:lnTo>
                      <a:pt x="184" y="169"/>
                    </a:lnTo>
                    <a:lnTo>
                      <a:pt x="168" y="184"/>
                    </a:lnTo>
                    <a:lnTo>
                      <a:pt x="149" y="196"/>
                    </a:lnTo>
                    <a:lnTo>
                      <a:pt x="127" y="205"/>
                    </a:lnTo>
                    <a:lnTo>
                      <a:pt x="103" y="207"/>
                    </a:lnTo>
                    <a:lnTo>
                      <a:pt x="79" y="205"/>
                    </a:lnTo>
                    <a:lnTo>
                      <a:pt x="57" y="196"/>
                    </a:lnTo>
                    <a:lnTo>
                      <a:pt x="38" y="184"/>
                    </a:lnTo>
                    <a:lnTo>
                      <a:pt x="22" y="169"/>
                    </a:lnTo>
                    <a:lnTo>
                      <a:pt x="10" y="149"/>
                    </a:lnTo>
                    <a:lnTo>
                      <a:pt x="2" y="128"/>
                    </a:lnTo>
                    <a:lnTo>
                      <a:pt x="0" y="104"/>
                    </a:lnTo>
                    <a:lnTo>
                      <a:pt x="2" y="80"/>
                    </a:lnTo>
                    <a:lnTo>
                      <a:pt x="10" y="59"/>
                    </a:lnTo>
                    <a:lnTo>
                      <a:pt x="22" y="39"/>
                    </a:lnTo>
                    <a:lnTo>
                      <a:pt x="38" y="23"/>
                    </a:lnTo>
                    <a:lnTo>
                      <a:pt x="57" y="10"/>
                    </a:lnTo>
                    <a:lnTo>
                      <a:pt x="79" y="2"/>
                    </a:lnTo>
                    <a:lnTo>
                      <a:pt x="10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50">
                <a:extLst>
                  <a:ext uri="{FF2B5EF4-FFF2-40B4-BE49-F238E27FC236}">
                    <a16:creationId xmlns:a16="http://schemas.microsoft.com/office/drawing/2014/main" id="{BA22ECEA-7460-4F48-B0FB-F39D304400D5}"/>
                  </a:ext>
                </a:extLst>
              </p:cNvPr>
              <p:cNvSpPr>
                <a:spLocks/>
              </p:cNvSpPr>
              <p:nvPr/>
            </p:nvSpPr>
            <p:spPr bwMode="auto">
              <a:xfrm>
                <a:off x="5544050" y="4632712"/>
                <a:ext cx="46254" cy="45365"/>
              </a:xfrm>
              <a:custGeom>
                <a:avLst/>
                <a:gdLst>
                  <a:gd name="T0" fmla="*/ 104 w 208"/>
                  <a:gd name="T1" fmla="*/ 0 h 207"/>
                  <a:gd name="T2" fmla="*/ 128 w 208"/>
                  <a:gd name="T3" fmla="*/ 2 h 207"/>
                  <a:gd name="T4" fmla="*/ 149 w 208"/>
                  <a:gd name="T5" fmla="*/ 10 h 207"/>
                  <a:gd name="T6" fmla="*/ 169 w 208"/>
                  <a:gd name="T7" fmla="*/ 23 h 207"/>
                  <a:gd name="T8" fmla="*/ 185 w 208"/>
                  <a:gd name="T9" fmla="*/ 39 h 207"/>
                  <a:gd name="T10" fmla="*/ 198 w 208"/>
                  <a:gd name="T11" fmla="*/ 59 h 207"/>
                  <a:gd name="T12" fmla="*/ 206 w 208"/>
                  <a:gd name="T13" fmla="*/ 80 h 207"/>
                  <a:gd name="T14" fmla="*/ 208 w 208"/>
                  <a:gd name="T15" fmla="*/ 104 h 207"/>
                  <a:gd name="T16" fmla="*/ 206 w 208"/>
                  <a:gd name="T17" fmla="*/ 128 h 207"/>
                  <a:gd name="T18" fmla="*/ 198 w 208"/>
                  <a:gd name="T19" fmla="*/ 149 h 207"/>
                  <a:gd name="T20" fmla="*/ 185 w 208"/>
                  <a:gd name="T21" fmla="*/ 169 h 207"/>
                  <a:gd name="T22" fmla="*/ 169 w 208"/>
                  <a:gd name="T23" fmla="*/ 184 h 207"/>
                  <a:gd name="T24" fmla="*/ 149 w 208"/>
                  <a:gd name="T25" fmla="*/ 196 h 207"/>
                  <a:gd name="T26" fmla="*/ 128 w 208"/>
                  <a:gd name="T27" fmla="*/ 205 h 207"/>
                  <a:gd name="T28" fmla="*/ 104 w 208"/>
                  <a:gd name="T29" fmla="*/ 207 h 207"/>
                  <a:gd name="T30" fmla="*/ 80 w 208"/>
                  <a:gd name="T31" fmla="*/ 205 h 207"/>
                  <a:gd name="T32" fmla="*/ 59 w 208"/>
                  <a:gd name="T33" fmla="*/ 196 h 207"/>
                  <a:gd name="T34" fmla="*/ 39 w 208"/>
                  <a:gd name="T35" fmla="*/ 184 h 207"/>
                  <a:gd name="T36" fmla="*/ 23 w 208"/>
                  <a:gd name="T37" fmla="*/ 169 h 207"/>
                  <a:gd name="T38" fmla="*/ 10 w 208"/>
                  <a:gd name="T39" fmla="*/ 149 h 207"/>
                  <a:gd name="T40" fmla="*/ 2 w 208"/>
                  <a:gd name="T41" fmla="*/ 128 h 207"/>
                  <a:gd name="T42" fmla="*/ 0 w 208"/>
                  <a:gd name="T43" fmla="*/ 104 h 207"/>
                  <a:gd name="T44" fmla="*/ 2 w 208"/>
                  <a:gd name="T45" fmla="*/ 80 h 207"/>
                  <a:gd name="T46" fmla="*/ 10 w 208"/>
                  <a:gd name="T47" fmla="*/ 59 h 207"/>
                  <a:gd name="T48" fmla="*/ 23 w 208"/>
                  <a:gd name="T49" fmla="*/ 39 h 207"/>
                  <a:gd name="T50" fmla="*/ 39 w 208"/>
                  <a:gd name="T51" fmla="*/ 23 h 207"/>
                  <a:gd name="T52" fmla="*/ 59 w 208"/>
                  <a:gd name="T53" fmla="*/ 10 h 207"/>
                  <a:gd name="T54" fmla="*/ 80 w 208"/>
                  <a:gd name="T55" fmla="*/ 2 h 207"/>
                  <a:gd name="T56" fmla="*/ 104 w 208"/>
                  <a:gd name="T5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07">
                    <a:moveTo>
                      <a:pt x="104" y="0"/>
                    </a:moveTo>
                    <a:lnTo>
                      <a:pt x="128" y="2"/>
                    </a:lnTo>
                    <a:lnTo>
                      <a:pt x="149" y="10"/>
                    </a:lnTo>
                    <a:lnTo>
                      <a:pt x="169" y="23"/>
                    </a:lnTo>
                    <a:lnTo>
                      <a:pt x="185" y="39"/>
                    </a:lnTo>
                    <a:lnTo>
                      <a:pt x="198" y="59"/>
                    </a:lnTo>
                    <a:lnTo>
                      <a:pt x="206" y="80"/>
                    </a:lnTo>
                    <a:lnTo>
                      <a:pt x="208" y="104"/>
                    </a:lnTo>
                    <a:lnTo>
                      <a:pt x="206" y="128"/>
                    </a:lnTo>
                    <a:lnTo>
                      <a:pt x="198" y="149"/>
                    </a:lnTo>
                    <a:lnTo>
                      <a:pt x="185" y="169"/>
                    </a:lnTo>
                    <a:lnTo>
                      <a:pt x="169" y="184"/>
                    </a:lnTo>
                    <a:lnTo>
                      <a:pt x="149" y="196"/>
                    </a:lnTo>
                    <a:lnTo>
                      <a:pt x="128" y="205"/>
                    </a:lnTo>
                    <a:lnTo>
                      <a:pt x="104" y="207"/>
                    </a:lnTo>
                    <a:lnTo>
                      <a:pt x="80" y="205"/>
                    </a:lnTo>
                    <a:lnTo>
                      <a:pt x="59" y="196"/>
                    </a:lnTo>
                    <a:lnTo>
                      <a:pt x="39" y="184"/>
                    </a:lnTo>
                    <a:lnTo>
                      <a:pt x="23" y="169"/>
                    </a:lnTo>
                    <a:lnTo>
                      <a:pt x="10" y="149"/>
                    </a:lnTo>
                    <a:lnTo>
                      <a:pt x="2" y="128"/>
                    </a:lnTo>
                    <a:lnTo>
                      <a:pt x="0" y="104"/>
                    </a:lnTo>
                    <a:lnTo>
                      <a:pt x="2" y="80"/>
                    </a:lnTo>
                    <a:lnTo>
                      <a:pt x="10" y="59"/>
                    </a:lnTo>
                    <a:lnTo>
                      <a:pt x="23" y="39"/>
                    </a:lnTo>
                    <a:lnTo>
                      <a:pt x="39" y="23"/>
                    </a:lnTo>
                    <a:lnTo>
                      <a:pt x="59" y="10"/>
                    </a:lnTo>
                    <a:lnTo>
                      <a:pt x="80" y="2"/>
                    </a:lnTo>
                    <a:lnTo>
                      <a:pt x="10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51">
                <a:extLst>
                  <a:ext uri="{FF2B5EF4-FFF2-40B4-BE49-F238E27FC236}">
                    <a16:creationId xmlns:a16="http://schemas.microsoft.com/office/drawing/2014/main" id="{86B7B8DB-EF00-46E8-8B14-EE225651425F}"/>
                  </a:ext>
                </a:extLst>
              </p:cNvPr>
              <p:cNvSpPr>
                <a:spLocks/>
              </p:cNvSpPr>
              <p:nvPr/>
            </p:nvSpPr>
            <p:spPr bwMode="auto">
              <a:xfrm>
                <a:off x="5918529" y="4624706"/>
                <a:ext cx="152104" cy="60486"/>
              </a:xfrm>
              <a:custGeom>
                <a:avLst/>
                <a:gdLst>
                  <a:gd name="T0" fmla="*/ 32 w 683"/>
                  <a:gd name="T1" fmla="*/ 0 h 272"/>
                  <a:gd name="T2" fmla="*/ 651 w 683"/>
                  <a:gd name="T3" fmla="*/ 0 h 272"/>
                  <a:gd name="T4" fmla="*/ 663 w 683"/>
                  <a:gd name="T5" fmla="*/ 4 h 272"/>
                  <a:gd name="T6" fmla="*/ 673 w 683"/>
                  <a:gd name="T7" fmla="*/ 10 h 272"/>
                  <a:gd name="T8" fmla="*/ 680 w 683"/>
                  <a:gd name="T9" fmla="*/ 20 h 272"/>
                  <a:gd name="T10" fmla="*/ 683 w 683"/>
                  <a:gd name="T11" fmla="*/ 32 h 272"/>
                  <a:gd name="T12" fmla="*/ 683 w 683"/>
                  <a:gd name="T13" fmla="*/ 240 h 272"/>
                  <a:gd name="T14" fmla="*/ 680 w 683"/>
                  <a:gd name="T15" fmla="*/ 252 h 272"/>
                  <a:gd name="T16" fmla="*/ 673 w 683"/>
                  <a:gd name="T17" fmla="*/ 262 h 272"/>
                  <a:gd name="T18" fmla="*/ 663 w 683"/>
                  <a:gd name="T19" fmla="*/ 269 h 272"/>
                  <a:gd name="T20" fmla="*/ 651 w 683"/>
                  <a:gd name="T21" fmla="*/ 272 h 272"/>
                  <a:gd name="T22" fmla="*/ 32 w 683"/>
                  <a:gd name="T23" fmla="*/ 272 h 272"/>
                  <a:gd name="T24" fmla="*/ 20 w 683"/>
                  <a:gd name="T25" fmla="*/ 269 h 272"/>
                  <a:gd name="T26" fmla="*/ 10 w 683"/>
                  <a:gd name="T27" fmla="*/ 262 h 272"/>
                  <a:gd name="T28" fmla="*/ 2 w 683"/>
                  <a:gd name="T29" fmla="*/ 252 h 272"/>
                  <a:gd name="T30" fmla="*/ 0 w 683"/>
                  <a:gd name="T31" fmla="*/ 240 h 272"/>
                  <a:gd name="T32" fmla="*/ 0 w 683"/>
                  <a:gd name="T33" fmla="*/ 32 h 272"/>
                  <a:gd name="T34" fmla="*/ 2 w 683"/>
                  <a:gd name="T35" fmla="*/ 20 h 272"/>
                  <a:gd name="T36" fmla="*/ 10 w 683"/>
                  <a:gd name="T37" fmla="*/ 10 h 272"/>
                  <a:gd name="T38" fmla="*/ 20 w 683"/>
                  <a:gd name="T39" fmla="*/ 4 h 272"/>
                  <a:gd name="T40" fmla="*/ 32 w 683"/>
                  <a:gd name="T4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3" h="272">
                    <a:moveTo>
                      <a:pt x="32" y="0"/>
                    </a:moveTo>
                    <a:lnTo>
                      <a:pt x="651" y="0"/>
                    </a:lnTo>
                    <a:lnTo>
                      <a:pt x="663" y="4"/>
                    </a:lnTo>
                    <a:lnTo>
                      <a:pt x="673" y="10"/>
                    </a:lnTo>
                    <a:lnTo>
                      <a:pt x="680" y="20"/>
                    </a:lnTo>
                    <a:lnTo>
                      <a:pt x="683" y="32"/>
                    </a:lnTo>
                    <a:lnTo>
                      <a:pt x="683" y="240"/>
                    </a:lnTo>
                    <a:lnTo>
                      <a:pt x="680" y="252"/>
                    </a:lnTo>
                    <a:lnTo>
                      <a:pt x="673" y="262"/>
                    </a:lnTo>
                    <a:lnTo>
                      <a:pt x="663" y="269"/>
                    </a:lnTo>
                    <a:lnTo>
                      <a:pt x="651" y="272"/>
                    </a:lnTo>
                    <a:lnTo>
                      <a:pt x="32" y="272"/>
                    </a:lnTo>
                    <a:lnTo>
                      <a:pt x="20" y="269"/>
                    </a:lnTo>
                    <a:lnTo>
                      <a:pt x="10" y="262"/>
                    </a:lnTo>
                    <a:lnTo>
                      <a:pt x="2" y="252"/>
                    </a:lnTo>
                    <a:lnTo>
                      <a:pt x="0" y="240"/>
                    </a:lnTo>
                    <a:lnTo>
                      <a:pt x="0" y="32"/>
                    </a:lnTo>
                    <a:lnTo>
                      <a:pt x="2" y="20"/>
                    </a:lnTo>
                    <a:lnTo>
                      <a:pt x="10" y="10"/>
                    </a:lnTo>
                    <a:lnTo>
                      <a:pt x="20" y="4"/>
                    </a:lnTo>
                    <a:lnTo>
                      <a:pt x="3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2">
                <a:extLst>
                  <a:ext uri="{FF2B5EF4-FFF2-40B4-BE49-F238E27FC236}">
                    <a16:creationId xmlns:a16="http://schemas.microsoft.com/office/drawing/2014/main" id="{636F2FEF-4774-4365-B608-7BD8587461CA}"/>
                  </a:ext>
                </a:extLst>
              </p:cNvPr>
              <p:cNvSpPr>
                <a:spLocks/>
              </p:cNvSpPr>
              <p:nvPr/>
            </p:nvSpPr>
            <p:spPr bwMode="auto">
              <a:xfrm>
                <a:off x="5401731" y="4524193"/>
                <a:ext cx="763188" cy="264181"/>
              </a:xfrm>
              <a:custGeom>
                <a:avLst/>
                <a:gdLst>
                  <a:gd name="T0" fmla="*/ 1680 w 3432"/>
                  <a:gd name="T1" fmla="*/ 0 h 1189"/>
                  <a:gd name="T2" fmla="*/ 143 w 3432"/>
                  <a:gd name="T3" fmla="*/ 145 h 1189"/>
                  <a:gd name="T4" fmla="*/ 3290 w 3432"/>
                  <a:gd name="T5" fmla="*/ 925 h 1189"/>
                  <a:gd name="T6" fmla="*/ 3432 w 3432"/>
                  <a:gd name="T7" fmla="*/ 312 h 1189"/>
                  <a:gd name="T8" fmla="*/ 3429 w 3432"/>
                  <a:gd name="T9" fmla="*/ 952 h 1189"/>
                  <a:gd name="T10" fmla="*/ 3408 w 3432"/>
                  <a:gd name="T11" fmla="*/ 1004 h 1189"/>
                  <a:gd name="T12" fmla="*/ 3369 w 3432"/>
                  <a:gd name="T13" fmla="*/ 1044 h 1189"/>
                  <a:gd name="T14" fmla="*/ 3319 w 3432"/>
                  <a:gd name="T15" fmla="*/ 1065 h 1189"/>
                  <a:gd name="T16" fmla="*/ 2941 w 3432"/>
                  <a:gd name="T17" fmla="*/ 1068 h 1189"/>
                  <a:gd name="T18" fmla="*/ 2937 w 3432"/>
                  <a:gd name="T19" fmla="*/ 1131 h 1189"/>
                  <a:gd name="T20" fmla="*/ 2917 w 3432"/>
                  <a:gd name="T21" fmla="*/ 1166 h 1189"/>
                  <a:gd name="T22" fmla="*/ 2882 w 3432"/>
                  <a:gd name="T23" fmla="*/ 1186 h 1189"/>
                  <a:gd name="T24" fmla="*/ 2475 w 3432"/>
                  <a:gd name="T25" fmla="*/ 1189 h 1189"/>
                  <a:gd name="T26" fmla="*/ 2435 w 3432"/>
                  <a:gd name="T27" fmla="*/ 1178 h 1189"/>
                  <a:gd name="T28" fmla="*/ 2407 w 3432"/>
                  <a:gd name="T29" fmla="*/ 1149 h 1189"/>
                  <a:gd name="T30" fmla="*/ 2396 w 3432"/>
                  <a:gd name="T31" fmla="*/ 1110 h 1189"/>
                  <a:gd name="T32" fmla="*/ 1036 w 3432"/>
                  <a:gd name="T33" fmla="*/ 1068 h 1189"/>
                  <a:gd name="T34" fmla="*/ 1034 w 3432"/>
                  <a:gd name="T35" fmla="*/ 1131 h 1189"/>
                  <a:gd name="T36" fmla="*/ 1013 w 3432"/>
                  <a:gd name="T37" fmla="*/ 1166 h 1189"/>
                  <a:gd name="T38" fmla="*/ 978 w 3432"/>
                  <a:gd name="T39" fmla="*/ 1186 h 1189"/>
                  <a:gd name="T40" fmla="*/ 572 w 3432"/>
                  <a:gd name="T41" fmla="*/ 1189 h 1189"/>
                  <a:gd name="T42" fmla="*/ 532 w 3432"/>
                  <a:gd name="T43" fmla="*/ 1178 h 1189"/>
                  <a:gd name="T44" fmla="*/ 503 w 3432"/>
                  <a:gd name="T45" fmla="*/ 1149 h 1189"/>
                  <a:gd name="T46" fmla="*/ 492 w 3432"/>
                  <a:gd name="T47" fmla="*/ 1110 h 1189"/>
                  <a:gd name="T48" fmla="*/ 143 w 3432"/>
                  <a:gd name="T49" fmla="*/ 1068 h 1189"/>
                  <a:gd name="T50" fmla="*/ 87 w 3432"/>
                  <a:gd name="T51" fmla="*/ 1057 h 1189"/>
                  <a:gd name="T52" fmla="*/ 42 w 3432"/>
                  <a:gd name="T53" fmla="*/ 1026 h 1189"/>
                  <a:gd name="T54" fmla="*/ 11 w 3432"/>
                  <a:gd name="T55" fmla="*/ 980 h 1189"/>
                  <a:gd name="T56" fmla="*/ 0 w 3432"/>
                  <a:gd name="T57" fmla="*/ 924 h 1189"/>
                  <a:gd name="T58" fmla="*/ 3 w 3432"/>
                  <a:gd name="T59" fmla="*/ 116 h 1189"/>
                  <a:gd name="T60" fmla="*/ 24 w 3432"/>
                  <a:gd name="T61" fmla="*/ 64 h 1189"/>
                  <a:gd name="T62" fmla="*/ 63 w 3432"/>
                  <a:gd name="T63" fmla="*/ 26 h 1189"/>
                  <a:gd name="T64" fmla="*/ 114 w 3432"/>
                  <a:gd name="T65" fmla="*/ 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32" h="1189">
                    <a:moveTo>
                      <a:pt x="143" y="0"/>
                    </a:moveTo>
                    <a:lnTo>
                      <a:pt x="1680" y="0"/>
                    </a:lnTo>
                    <a:lnTo>
                      <a:pt x="1675" y="145"/>
                    </a:lnTo>
                    <a:lnTo>
                      <a:pt x="143" y="145"/>
                    </a:lnTo>
                    <a:lnTo>
                      <a:pt x="144" y="924"/>
                    </a:lnTo>
                    <a:lnTo>
                      <a:pt x="3290" y="925"/>
                    </a:lnTo>
                    <a:lnTo>
                      <a:pt x="3289" y="330"/>
                    </a:lnTo>
                    <a:lnTo>
                      <a:pt x="3432" y="312"/>
                    </a:lnTo>
                    <a:lnTo>
                      <a:pt x="3432" y="924"/>
                    </a:lnTo>
                    <a:lnTo>
                      <a:pt x="3429" y="952"/>
                    </a:lnTo>
                    <a:lnTo>
                      <a:pt x="3420" y="980"/>
                    </a:lnTo>
                    <a:lnTo>
                      <a:pt x="3408" y="1004"/>
                    </a:lnTo>
                    <a:lnTo>
                      <a:pt x="3390" y="1026"/>
                    </a:lnTo>
                    <a:lnTo>
                      <a:pt x="3369" y="1044"/>
                    </a:lnTo>
                    <a:lnTo>
                      <a:pt x="3345" y="1057"/>
                    </a:lnTo>
                    <a:lnTo>
                      <a:pt x="3319" y="1065"/>
                    </a:lnTo>
                    <a:lnTo>
                      <a:pt x="3290" y="1068"/>
                    </a:lnTo>
                    <a:lnTo>
                      <a:pt x="2941" y="1068"/>
                    </a:lnTo>
                    <a:lnTo>
                      <a:pt x="2941" y="1110"/>
                    </a:lnTo>
                    <a:lnTo>
                      <a:pt x="2937" y="1131"/>
                    </a:lnTo>
                    <a:lnTo>
                      <a:pt x="2929" y="1149"/>
                    </a:lnTo>
                    <a:lnTo>
                      <a:pt x="2917" y="1166"/>
                    </a:lnTo>
                    <a:lnTo>
                      <a:pt x="2901" y="1178"/>
                    </a:lnTo>
                    <a:lnTo>
                      <a:pt x="2882" y="1186"/>
                    </a:lnTo>
                    <a:lnTo>
                      <a:pt x="2861" y="1189"/>
                    </a:lnTo>
                    <a:lnTo>
                      <a:pt x="2475" y="1189"/>
                    </a:lnTo>
                    <a:lnTo>
                      <a:pt x="2454" y="1186"/>
                    </a:lnTo>
                    <a:lnTo>
                      <a:pt x="2435" y="1178"/>
                    </a:lnTo>
                    <a:lnTo>
                      <a:pt x="2419" y="1166"/>
                    </a:lnTo>
                    <a:lnTo>
                      <a:pt x="2407" y="1149"/>
                    </a:lnTo>
                    <a:lnTo>
                      <a:pt x="2399" y="1131"/>
                    </a:lnTo>
                    <a:lnTo>
                      <a:pt x="2396" y="1110"/>
                    </a:lnTo>
                    <a:lnTo>
                      <a:pt x="2396" y="1068"/>
                    </a:lnTo>
                    <a:lnTo>
                      <a:pt x="1036" y="1068"/>
                    </a:lnTo>
                    <a:lnTo>
                      <a:pt x="1036" y="1110"/>
                    </a:lnTo>
                    <a:lnTo>
                      <a:pt x="1034" y="1131"/>
                    </a:lnTo>
                    <a:lnTo>
                      <a:pt x="1025" y="1149"/>
                    </a:lnTo>
                    <a:lnTo>
                      <a:pt x="1013" y="1166"/>
                    </a:lnTo>
                    <a:lnTo>
                      <a:pt x="997" y="1178"/>
                    </a:lnTo>
                    <a:lnTo>
                      <a:pt x="978" y="1186"/>
                    </a:lnTo>
                    <a:lnTo>
                      <a:pt x="957" y="1189"/>
                    </a:lnTo>
                    <a:lnTo>
                      <a:pt x="572" y="1189"/>
                    </a:lnTo>
                    <a:lnTo>
                      <a:pt x="551" y="1186"/>
                    </a:lnTo>
                    <a:lnTo>
                      <a:pt x="532" y="1178"/>
                    </a:lnTo>
                    <a:lnTo>
                      <a:pt x="515" y="1166"/>
                    </a:lnTo>
                    <a:lnTo>
                      <a:pt x="503" y="1149"/>
                    </a:lnTo>
                    <a:lnTo>
                      <a:pt x="495" y="1131"/>
                    </a:lnTo>
                    <a:lnTo>
                      <a:pt x="492" y="1110"/>
                    </a:lnTo>
                    <a:lnTo>
                      <a:pt x="492" y="1068"/>
                    </a:lnTo>
                    <a:lnTo>
                      <a:pt x="143" y="1068"/>
                    </a:lnTo>
                    <a:lnTo>
                      <a:pt x="114" y="1065"/>
                    </a:lnTo>
                    <a:lnTo>
                      <a:pt x="87" y="1057"/>
                    </a:lnTo>
                    <a:lnTo>
                      <a:pt x="63" y="1044"/>
                    </a:lnTo>
                    <a:lnTo>
                      <a:pt x="42" y="1026"/>
                    </a:lnTo>
                    <a:lnTo>
                      <a:pt x="24" y="1004"/>
                    </a:lnTo>
                    <a:lnTo>
                      <a:pt x="11" y="980"/>
                    </a:lnTo>
                    <a:lnTo>
                      <a:pt x="3" y="952"/>
                    </a:lnTo>
                    <a:lnTo>
                      <a:pt x="0" y="924"/>
                    </a:lnTo>
                    <a:lnTo>
                      <a:pt x="0" y="146"/>
                    </a:lnTo>
                    <a:lnTo>
                      <a:pt x="3" y="116"/>
                    </a:lnTo>
                    <a:lnTo>
                      <a:pt x="11" y="90"/>
                    </a:lnTo>
                    <a:lnTo>
                      <a:pt x="24" y="64"/>
                    </a:lnTo>
                    <a:lnTo>
                      <a:pt x="42" y="43"/>
                    </a:lnTo>
                    <a:lnTo>
                      <a:pt x="63" y="26"/>
                    </a:lnTo>
                    <a:lnTo>
                      <a:pt x="87" y="12"/>
                    </a:lnTo>
                    <a:lnTo>
                      <a:pt x="114" y="4"/>
                    </a:lnTo>
                    <a:lnTo>
                      <a:pt x="14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53">
                <a:extLst>
                  <a:ext uri="{FF2B5EF4-FFF2-40B4-BE49-F238E27FC236}">
                    <a16:creationId xmlns:a16="http://schemas.microsoft.com/office/drawing/2014/main" id="{3286A463-DF99-4F33-B844-027096D51944}"/>
                  </a:ext>
                </a:extLst>
              </p:cNvPr>
              <p:cNvSpPr>
                <a:spLocks noEditPoints="1"/>
              </p:cNvSpPr>
              <p:nvPr/>
            </p:nvSpPr>
            <p:spPr bwMode="auto">
              <a:xfrm>
                <a:off x="5753082" y="4319609"/>
                <a:ext cx="459870" cy="295313"/>
              </a:xfrm>
              <a:custGeom>
                <a:avLst/>
                <a:gdLst>
                  <a:gd name="T0" fmla="*/ 1190 w 2068"/>
                  <a:gd name="T1" fmla="*/ 158 h 1329"/>
                  <a:gd name="T2" fmla="*/ 1045 w 2068"/>
                  <a:gd name="T3" fmla="*/ 234 h 1329"/>
                  <a:gd name="T4" fmla="*/ 919 w 2068"/>
                  <a:gd name="T5" fmla="*/ 372 h 1329"/>
                  <a:gd name="T6" fmla="*/ 828 w 2068"/>
                  <a:gd name="T7" fmla="*/ 401 h 1329"/>
                  <a:gd name="T8" fmla="*/ 719 w 2068"/>
                  <a:gd name="T9" fmla="*/ 353 h 1329"/>
                  <a:gd name="T10" fmla="*/ 598 w 2068"/>
                  <a:gd name="T11" fmla="*/ 352 h 1329"/>
                  <a:gd name="T12" fmla="*/ 496 w 2068"/>
                  <a:gd name="T13" fmla="*/ 416 h 1329"/>
                  <a:gd name="T14" fmla="*/ 443 w 2068"/>
                  <a:gd name="T15" fmla="*/ 535 h 1329"/>
                  <a:gd name="T16" fmla="*/ 437 w 2068"/>
                  <a:gd name="T17" fmla="*/ 656 h 1329"/>
                  <a:gd name="T18" fmla="*/ 371 w 2068"/>
                  <a:gd name="T19" fmla="*/ 725 h 1329"/>
                  <a:gd name="T20" fmla="*/ 253 w 2068"/>
                  <a:gd name="T21" fmla="*/ 764 h 1329"/>
                  <a:gd name="T22" fmla="*/ 178 w 2068"/>
                  <a:gd name="T23" fmla="*/ 841 h 1329"/>
                  <a:gd name="T24" fmla="*/ 148 w 2068"/>
                  <a:gd name="T25" fmla="*/ 933 h 1329"/>
                  <a:gd name="T26" fmla="*/ 150 w 2068"/>
                  <a:gd name="T27" fmla="*/ 1030 h 1329"/>
                  <a:gd name="T28" fmla="*/ 196 w 2068"/>
                  <a:gd name="T29" fmla="*/ 1129 h 1329"/>
                  <a:gd name="T30" fmla="*/ 266 w 2068"/>
                  <a:gd name="T31" fmla="*/ 1174 h 1329"/>
                  <a:gd name="T32" fmla="*/ 328 w 2068"/>
                  <a:gd name="T33" fmla="*/ 1185 h 1329"/>
                  <a:gd name="T34" fmla="*/ 1782 w 2068"/>
                  <a:gd name="T35" fmla="*/ 1174 h 1329"/>
                  <a:gd name="T36" fmla="*/ 1876 w 2068"/>
                  <a:gd name="T37" fmla="*/ 1093 h 1329"/>
                  <a:gd name="T38" fmla="*/ 1924 w 2068"/>
                  <a:gd name="T39" fmla="*/ 965 h 1329"/>
                  <a:gd name="T40" fmla="*/ 1883 w 2068"/>
                  <a:gd name="T41" fmla="*/ 837 h 1329"/>
                  <a:gd name="T42" fmla="*/ 1747 w 2068"/>
                  <a:gd name="T43" fmla="*/ 735 h 1329"/>
                  <a:gd name="T44" fmla="*/ 1686 w 2068"/>
                  <a:gd name="T45" fmla="*/ 660 h 1329"/>
                  <a:gd name="T46" fmla="*/ 1691 w 2068"/>
                  <a:gd name="T47" fmla="*/ 515 h 1329"/>
                  <a:gd name="T48" fmla="*/ 1647 w 2068"/>
                  <a:gd name="T49" fmla="*/ 352 h 1329"/>
                  <a:gd name="T50" fmla="*/ 1546 w 2068"/>
                  <a:gd name="T51" fmla="*/ 233 h 1329"/>
                  <a:gd name="T52" fmla="*/ 1435 w 2068"/>
                  <a:gd name="T53" fmla="*/ 169 h 1329"/>
                  <a:gd name="T54" fmla="*/ 1347 w 2068"/>
                  <a:gd name="T55" fmla="*/ 147 h 1329"/>
                  <a:gd name="T56" fmla="*/ 1337 w 2068"/>
                  <a:gd name="T57" fmla="*/ 2 h 1329"/>
                  <a:gd name="T58" fmla="*/ 1505 w 2068"/>
                  <a:gd name="T59" fmla="*/ 43 h 1329"/>
                  <a:gd name="T60" fmla="*/ 1652 w 2068"/>
                  <a:gd name="T61" fmla="*/ 134 h 1329"/>
                  <a:gd name="T62" fmla="*/ 1768 w 2068"/>
                  <a:gd name="T63" fmla="*/ 274 h 1329"/>
                  <a:gd name="T64" fmla="*/ 1830 w 2068"/>
                  <a:gd name="T65" fmla="*/ 456 h 1329"/>
                  <a:gd name="T66" fmla="*/ 1875 w 2068"/>
                  <a:gd name="T67" fmla="*/ 642 h 1329"/>
                  <a:gd name="T68" fmla="*/ 2002 w 2068"/>
                  <a:gd name="T69" fmla="*/ 755 h 1329"/>
                  <a:gd name="T70" fmla="*/ 2058 w 2068"/>
                  <a:gd name="T71" fmla="*/ 872 h 1329"/>
                  <a:gd name="T72" fmla="*/ 2067 w 2068"/>
                  <a:gd name="T73" fmla="*/ 974 h 1329"/>
                  <a:gd name="T74" fmla="*/ 2045 w 2068"/>
                  <a:gd name="T75" fmla="*/ 1079 h 1329"/>
                  <a:gd name="T76" fmla="*/ 1935 w 2068"/>
                  <a:gd name="T77" fmla="*/ 1241 h 1329"/>
                  <a:gd name="T78" fmla="*/ 1778 w 2068"/>
                  <a:gd name="T79" fmla="*/ 1325 h 1329"/>
                  <a:gd name="T80" fmla="*/ 272 w 2068"/>
                  <a:gd name="T81" fmla="*/ 1323 h 1329"/>
                  <a:gd name="T82" fmla="*/ 146 w 2068"/>
                  <a:gd name="T83" fmla="*/ 1272 h 1329"/>
                  <a:gd name="T84" fmla="*/ 48 w 2068"/>
                  <a:gd name="T85" fmla="*/ 1167 h 1329"/>
                  <a:gd name="T86" fmla="*/ 1 w 2068"/>
                  <a:gd name="T87" fmla="*/ 1005 h 1329"/>
                  <a:gd name="T88" fmla="*/ 15 w 2068"/>
                  <a:gd name="T89" fmla="*/ 859 h 1329"/>
                  <a:gd name="T90" fmla="*/ 84 w 2068"/>
                  <a:gd name="T91" fmla="*/ 724 h 1329"/>
                  <a:gd name="T92" fmla="*/ 211 w 2068"/>
                  <a:gd name="T93" fmla="*/ 624 h 1329"/>
                  <a:gd name="T94" fmla="*/ 303 w 2068"/>
                  <a:gd name="T95" fmla="*/ 502 h 1329"/>
                  <a:gd name="T96" fmla="*/ 371 w 2068"/>
                  <a:gd name="T97" fmla="*/ 341 h 1329"/>
                  <a:gd name="T98" fmla="*/ 507 w 2068"/>
                  <a:gd name="T99" fmla="*/ 232 h 1329"/>
                  <a:gd name="T100" fmla="*/ 672 w 2068"/>
                  <a:gd name="T101" fmla="*/ 201 h 1329"/>
                  <a:gd name="T102" fmla="*/ 835 w 2068"/>
                  <a:gd name="T103" fmla="*/ 249 h 1329"/>
                  <a:gd name="T104" fmla="*/ 1011 w 2068"/>
                  <a:gd name="T105" fmla="*/ 82 h 1329"/>
                  <a:gd name="T106" fmla="*/ 1199 w 2068"/>
                  <a:gd name="T107" fmla="*/ 8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8" h="1329">
                    <a:moveTo>
                      <a:pt x="1290" y="144"/>
                    </a:moveTo>
                    <a:lnTo>
                      <a:pt x="1258" y="145"/>
                    </a:lnTo>
                    <a:lnTo>
                      <a:pt x="1225" y="150"/>
                    </a:lnTo>
                    <a:lnTo>
                      <a:pt x="1190" y="158"/>
                    </a:lnTo>
                    <a:lnTo>
                      <a:pt x="1154" y="170"/>
                    </a:lnTo>
                    <a:lnTo>
                      <a:pt x="1118" y="187"/>
                    </a:lnTo>
                    <a:lnTo>
                      <a:pt x="1082" y="208"/>
                    </a:lnTo>
                    <a:lnTo>
                      <a:pt x="1045" y="234"/>
                    </a:lnTo>
                    <a:lnTo>
                      <a:pt x="1009" y="267"/>
                    </a:lnTo>
                    <a:lnTo>
                      <a:pt x="972" y="307"/>
                    </a:lnTo>
                    <a:lnTo>
                      <a:pt x="937" y="352"/>
                    </a:lnTo>
                    <a:lnTo>
                      <a:pt x="919" y="372"/>
                    </a:lnTo>
                    <a:lnTo>
                      <a:pt x="900" y="386"/>
                    </a:lnTo>
                    <a:lnTo>
                      <a:pt x="876" y="396"/>
                    </a:lnTo>
                    <a:lnTo>
                      <a:pt x="852" y="401"/>
                    </a:lnTo>
                    <a:lnTo>
                      <a:pt x="828" y="401"/>
                    </a:lnTo>
                    <a:lnTo>
                      <a:pt x="803" y="394"/>
                    </a:lnTo>
                    <a:lnTo>
                      <a:pt x="780" y="382"/>
                    </a:lnTo>
                    <a:lnTo>
                      <a:pt x="750" y="365"/>
                    </a:lnTo>
                    <a:lnTo>
                      <a:pt x="719" y="353"/>
                    </a:lnTo>
                    <a:lnTo>
                      <a:pt x="687" y="347"/>
                    </a:lnTo>
                    <a:lnTo>
                      <a:pt x="655" y="343"/>
                    </a:lnTo>
                    <a:lnTo>
                      <a:pt x="626" y="345"/>
                    </a:lnTo>
                    <a:lnTo>
                      <a:pt x="598" y="352"/>
                    </a:lnTo>
                    <a:lnTo>
                      <a:pt x="570" y="361"/>
                    </a:lnTo>
                    <a:lnTo>
                      <a:pt x="545" y="374"/>
                    </a:lnTo>
                    <a:lnTo>
                      <a:pt x="518" y="394"/>
                    </a:lnTo>
                    <a:lnTo>
                      <a:pt x="496" y="416"/>
                    </a:lnTo>
                    <a:lnTo>
                      <a:pt x="476" y="442"/>
                    </a:lnTo>
                    <a:lnTo>
                      <a:pt x="462" y="470"/>
                    </a:lnTo>
                    <a:lnTo>
                      <a:pt x="451" y="502"/>
                    </a:lnTo>
                    <a:lnTo>
                      <a:pt x="443" y="535"/>
                    </a:lnTo>
                    <a:lnTo>
                      <a:pt x="441" y="570"/>
                    </a:lnTo>
                    <a:lnTo>
                      <a:pt x="443" y="607"/>
                    </a:lnTo>
                    <a:lnTo>
                      <a:pt x="443" y="632"/>
                    </a:lnTo>
                    <a:lnTo>
                      <a:pt x="437" y="656"/>
                    </a:lnTo>
                    <a:lnTo>
                      <a:pt x="426" y="679"/>
                    </a:lnTo>
                    <a:lnTo>
                      <a:pt x="412" y="698"/>
                    </a:lnTo>
                    <a:lnTo>
                      <a:pt x="393" y="714"/>
                    </a:lnTo>
                    <a:lnTo>
                      <a:pt x="371" y="725"/>
                    </a:lnTo>
                    <a:lnTo>
                      <a:pt x="346" y="732"/>
                    </a:lnTo>
                    <a:lnTo>
                      <a:pt x="311" y="740"/>
                    </a:lnTo>
                    <a:lnTo>
                      <a:pt x="280" y="751"/>
                    </a:lnTo>
                    <a:lnTo>
                      <a:pt x="253" y="764"/>
                    </a:lnTo>
                    <a:lnTo>
                      <a:pt x="230" y="781"/>
                    </a:lnTo>
                    <a:lnTo>
                      <a:pt x="210" y="799"/>
                    </a:lnTo>
                    <a:lnTo>
                      <a:pt x="192" y="820"/>
                    </a:lnTo>
                    <a:lnTo>
                      <a:pt x="178" y="841"/>
                    </a:lnTo>
                    <a:lnTo>
                      <a:pt x="167" y="864"/>
                    </a:lnTo>
                    <a:lnTo>
                      <a:pt x="158" y="886"/>
                    </a:lnTo>
                    <a:lnTo>
                      <a:pt x="151" y="909"/>
                    </a:lnTo>
                    <a:lnTo>
                      <a:pt x="148" y="933"/>
                    </a:lnTo>
                    <a:lnTo>
                      <a:pt x="145" y="955"/>
                    </a:lnTo>
                    <a:lnTo>
                      <a:pt x="145" y="974"/>
                    </a:lnTo>
                    <a:lnTo>
                      <a:pt x="145" y="994"/>
                    </a:lnTo>
                    <a:lnTo>
                      <a:pt x="150" y="1030"/>
                    </a:lnTo>
                    <a:lnTo>
                      <a:pt x="158" y="1060"/>
                    </a:lnTo>
                    <a:lnTo>
                      <a:pt x="169" y="1087"/>
                    </a:lnTo>
                    <a:lnTo>
                      <a:pt x="182" y="1110"/>
                    </a:lnTo>
                    <a:lnTo>
                      <a:pt x="196" y="1129"/>
                    </a:lnTo>
                    <a:lnTo>
                      <a:pt x="213" y="1144"/>
                    </a:lnTo>
                    <a:lnTo>
                      <a:pt x="231" y="1156"/>
                    </a:lnTo>
                    <a:lnTo>
                      <a:pt x="248" y="1166"/>
                    </a:lnTo>
                    <a:lnTo>
                      <a:pt x="266" y="1174"/>
                    </a:lnTo>
                    <a:lnTo>
                      <a:pt x="284" y="1178"/>
                    </a:lnTo>
                    <a:lnTo>
                      <a:pt x="300" y="1183"/>
                    </a:lnTo>
                    <a:lnTo>
                      <a:pt x="315" y="1185"/>
                    </a:lnTo>
                    <a:lnTo>
                      <a:pt x="328" y="1185"/>
                    </a:lnTo>
                    <a:lnTo>
                      <a:pt x="338" y="1186"/>
                    </a:lnTo>
                    <a:lnTo>
                      <a:pt x="1736" y="1186"/>
                    </a:lnTo>
                    <a:lnTo>
                      <a:pt x="1758" y="1183"/>
                    </a:lnTo>
                    <a:lnTo>
                      <a:pt x="1782" y="1174"/>
                    </a:lnTo>
                    <a:lnTo>
                      <a:pt x="1806" y="1161"/>
                    </a:lnTo>
                    <a:lnTo>
                      <a:pt x="1830" y="1142"/>
                    </a:lnTo>
                    <a:lnTo>
                      <a:pt x="1854" y="1120"/>
                    </a:lnTo>
                    <a:lnTo>
                      <a:pt x="1876" y="1093"/>
                    </a:lnTo>
                    <a:lnTo>
                      <a:pt x="1893" y="1065"/>
                    </a:lnTo>
                    <a:lnTo>
                      <a:pt x="1909" y="1033"/>
                    </a:lnTo>
                    <a:lnTo>
                      <a:pt x="1919" y="1000"/>
                    </a:lnTo>
                    <a:lnTo>
                      <a:pt x="1924" y="965"/>
                    </a:lnTo>
                    <a:lnTo>
                      <a:pt x="1923" y="930"/>
                    </a:lnTo>
                    <a:lnTo>
                      <a:pt x="1915" y="897"/>
                    </a:lnTo>
                    <a:lnTo>
                      <a:pt x="1902" y="866"/>
                    </a:lnTo>
                    <a:lnTo>
                      <a:pt x="1883" y="837"/>
                    </a:lnTo>
                    <a:lnTo>
                      <a:pt x="1858" y="809"/>
                    </a:lnTo>
                    <a:lnTo>
                      <a:pt x="1827" y="783"/>
                    </a:lnTo>
                    <a:lnTo>
                      <a:pt x="1789" y="757"/>
                    </a:lnTo>
                    <a:lnTo>
                      <a:pt x="1747" y="735"/>
                    </a:lnTo>
                    <a:lnTo>
                      <a:pt x="1725" y="722"/>
                    </a:lnTo>
                    <a:lnTo>
                      <a:pt x="1708" y="705"/>
                    </a:lnTo>
                    <a:lnTo>
                      <a:pt x="1694" y="684"/>
                    </a:lnTo>
                    <a:lnTo>
                      <a:pt x="1686" y="660"/>
                    </a:lnTo>
                    <a:lnTo>
                      <a:pt x="1682" y="636"/>
                    </a:lnTo>
                    <a:lnTo>
                      <a:pt x="1683" y="611"/>
                    </a:lnTo>
                    <a:lnTo>
                      <a:pt x="1690" y="561"/>
                    </a:lnTo>
                    <a:lnTo>
                      <a:pt x="1691" y="515"/>
                    </a:lnTo>
                    <a:lnTo>
                      <a:pt x="1687" y="471"/>
                    </a:lnTo>
                    <a:lnTo>
                      <a:pt x="1678" y="429"/>
                    </a:lnTo>
                    <a:lnTo>
                      <a:pt x="1665" y="390"/>
                    </a:lnTo>
                    <a:lnTo>
                      <a:pt x="1647" y="352"/>
                    </a:lnTo>
                    <a:lnTo>
                      <a:pt x="1626" y="318"/>
                    </a:lnTo>
                    <a:lnTo>
                      <a:pt x="1601" y="287"/>
                    </a:lnTo>
                    <a:lnTo>
                      <a:pt x="1575" y="258"/>
                    </a:lnTo>
                    <a:lnTo>
                      <a:pt x="1546" y="233"/>
                    </a:lnTo>
                    <a:lnTo>
                      <a:pt x="1515" y="210"/>
                    </a:lnTo>
                    <a:lnTo>
                      <a:pt x="1482" y="191"/>
                    </a:lnTo>
                    <a:lnTo>
                      <a:pt x="1449" y="175"/>
                    </a:lnTo>
                    <a:lnTo>
                      <a:pt x="1435" y="169"/>
                    </a:lnTo>
                    <a:lnTo>
                      <a:pt x="1417" y="164"/>
                    </a:lnTo>
                    <a:lnTo>
                      <a:pt x="1397" y="157"/>
                    </a:lnTo>
                    <a:lnTo>
                      <a:pt x="1374" y="152"/>
                    </a:lnTo>
                    <a:lnTo>
                      <a:pt x="1347" y="147"/>
                    </a:lnTo>
                    <a:lnTo>
                      <a:pt x="1320" y="145"/>
                    </a:lnTo>
                    <a:lnTo>
                      <a:pt x="1290" y="144"/>
                    </a:lnTo>
                    <a:close/>
                    <a:moveTo>
                      <a:pt x="1292" y="0"/>
                    </a:moveTo>
                    <a:lnTo>
                      <a:pt x="1337" y="2"/>
                    </a:lnTo>
                    <a:lnTo>
                      <a:pt x="1382" y="7"/>
                    </a:lnTo>
                    <a:lnTo>
                      <a:pt x="1425" y="16"/>
                    </a:lnTo>
                    <a:lnTo>
                      <a:pt x="1466" y="28"/>
                    </a:lnTo>
                    <a:lnTo>
                      <a:pt x="1505" y="43"/>
                    </a:lnTo>
                    <a:lnTo>
                      <a:pt x="1544" y="61"/>
                    </a:lnTo>
                    <a:lnTo>
                      <a:pt x="1582" y="82"/>
                    </a:lnTo>
                    <a:lnTo>
                      <a:pt x="1618" y="106"/>
                    </a:lnTo>
                    <a:lnTo>
                      <a:pt x="1652" y="134"/>
                    </a:lnTo>
                    <a:lnTo>
                      <a:pt x="1686" y="165"/>
                    </a:lnTo>
                    <a:lnTo>
                      <a:pt x="1715" y="198"/>
                    </a:lnTo>
                    <a:lnTo>
                      <a:pt x="1743" y="234"/>
                    </a:lnTo>
                    <a:lnTo>
                      <a:pt x="1768" y="274"/>
                    </a:lnTo>
                    <a:lnTo>
                      <a:pt x="1789" y="316"/>
                    </a:lnTo>
                    <a:lnTo>
                      <a:pt x="1807" y="360"/>
                    </a:lnTo>
                    <a:lnTo>
                      <a:pt x="1821" y="406"/>
                    </a:lnTo>
                    <a:lnTo>
                      <a:pt x="1830" y="456"/>
                    </a:lnTo>
                    <a:lnTo>
                      <a:pt x="1835" y="506"/>
                    </a:lnTo>
                    <a:lnTo>
                      <a:pt x="1835" y="560"/>
                    </a:lnTo>
                    <a:lnTo>
                      <a:pt x="1829" y="615"/>
                    </a:lnTo>
                    <a:lnTo>
                      <a:pt x="1875" y="642"/>
                    </a:lnTo>
                    <a:lnTo>
                      <a:pt x="1914" y="669"/>
                    </a:lnTo>
                    <a:lnTo>
                      <a:pt x="1949" y="697"/>
                    </a:lnTo>
                    <a:lnTo>
                      <a:pt x="1978" y="725"/>
                    </a:lnTo>
                    <a:lnTo>
                      <a:pt x="2002" y="755"/>
                    </a:lnTo>
                    <a:lnTo>
                      <a:pt x="2022" y="785"/>
                    </a:lnTo>
                    <a:lnTo>
                      <a:pt x="2037" y="815"/>
                    </a:lnTo>
                    <a:lnTo>
                      <a:pt x="2049" y="843"/>
                    </a:lnTo>
                    <a:lnTo>
                      <a:pt x="2058" y="872"/>
                    </a:lnTo>
                    <a:lnTo>
                      <a:pt x="2064" y="900"/>
                    </a:lnTo>
                    <a:lnTo>
                      <a:pt x="2067" y="926"/>
                    </a:lnTo>
                    <a:lnTo>
                      <a:pt x="2068" y="951"/>
                    </a:lnTo>
                    <a:lnTo>
                      <a:pt x="2067" y="974"/>
                    </a:lnTo>
                    <a:lnTo>
                      <a:pt x="2066" y="995"/>
                    </a:lnTo>
                    <a:lnTo>
                      <a:pt x="2062" y="1014"/>
                    </a:lnTo>
                    <a:lnTo>
                      <a:pt x="2059" y="1031"/>
                    </a:lnTo>
                    <a:lnTo>
                      <a:pt x="2045" y="1079"/>
                    </a:lnTo>
                    <a:lnTo>
                      <a:pt x="2025" y="1124"/>
                    </a:lnTo>
                    <a:lnTo>
                      <a:pt x="1999" y="1167"/>
                    </a:lnTo>
                    <a:lnTo>
                      <a:pt x="1970" y="1206"/>
                    </a:lnTo>
                    <a:lnTo>
                      <a:pt x="1935" y="1241"/>
                    </a:lnTo>
                    <a:lnTo>
                      <a:pt x="1899" y="1271"/>
                    </a:lnTo>
                    <a:lnTo>
                      <a:pt x="1860" y="1295"/>
                    </a:lnTo>
                    <a:lnTo>
                      <a:pt x="1819" y="1314"/>
                    </a:lnTo>
                    <a:lnTo>
                      <a:pt x="1778" y="1325"/>
                    </a:lnTo>
                    <a:lnTo>
                      <a:pt x="1736" y="1329"/>
                    </a:lnTo>
                    <a:lnTo>
                      <a:pt x="338" y="1329"/>
                    </a:lnTo>
                    <a:lnTo>
                      <a:pt x="305" y="1328"/>
                    </a:lnTo>
                    <a:lnTo>
                      <a:pt x="272" y="1323"/>
                    </a:lnTo>
                    <a:lnTo>
                      <a:pt x="238" y="1315"/>
                    </a:lnTo>
                    <a:lnTo>
                      <a:pt x="206" y="1304"/>
                    </a:lnTo>
                    <a:lnTo>
                      <a:pt x="175" y="1290"/>
                    </a:lnTo>
                    <a:lnTo>
                      <a:pt x="146" y="1272"/>
                    </a:lnTo>
                    <a:lnTo>
                      <a:pt x="118" y="1251"/>
                    </a:lnTo>
                    <a:lnTo>
                      <a:pt x="93" y="1227"/>
                    </a:lnTo>
                    <a:lnTo>
                      <a:pt x="69" y="1198"/>
                    </a:lnTo>
                    <a:lnTo>
                      <a:pt x="48" y="1167"/>
                    </a:lnTo>
                    <a:lnTo>
                      <a:pt x="31" y="1132"/>
                    </a:lnTo>
                    <a:lnTo>
                      <a:pt x="17" y="1093"/>
                    </a:lnTo>
                    <a:lnTo>
                      <a:pt x="7" y="1050"/>
                    </a:lnTo>
                    <a:lnTo>
                      <a:pt x="1" y="1005"/>
                    </a:lnTo>
                    <a:lnTo>
                      <a:pt x="0" y="969"/>
                    </a:lnTo>
                    <a:lnTo>
                      <a:pt x="2" y="933"/>
                    </a:lnTo>
                    <a:lnTo>
                      <a:pt x="7" y="895"/>
                    </a:lnTo>
                    <a:lnTo>
                      <a:pt x="15" y="859"/>
                    </a:lnTo>
                    <a:lnTo>
                      <a:pt x="27" y="824"/>
                    </a:lnTo>
                    <a:lnTo>
                      <a:pt x="43" y="788"/>
                    </a:lnTo>
                    <a:lnTo>
                      <a:pt x="62" y="755"/>
                    </a:lnTo>
                    <a:lnTo>
                      <a:pt x="84" y="724"/>
                    </a:lnTo>
                    <a:lnTo>
                      <a:pt x="110" y="695"/>
                    </a:lnTo>
                    <a:lnTo>
                      <a:pt x="140" y="668"/>
                    </a:lnTo>
                    <a:lnTo>
                      <a:pt x="173" y="644"/>
                    </a:lnTo>
                    <a:lnTo>
                      <a:pt x="211" y="624"/>
                    </a:lnTo>
                    <a:lnTo>
                      <a:pt x="252" y="608"/>
                    </a:lnTo>
                    <a:lnTo>
                      <a:pt x="297" y="596"/>
                    </a:lnTo>
                    <a:lnTo>
                      <a:pt x="297" y="548"/>
                    </a:lnTo>
                    <a:lnTo>
                      <a:pt x="303" y="502"/>
                    </a:lnTo>
                    <a:lnTo>
                      <a:pt x="313" y="458"/>
                    </a:lnTo>
                    <a:lnTo>
                      <a:pt x="328" y="416"/>
                    </a:lnTo>
                    <a:lnTo>
                      <a:pt x="347" y="376"/>
                    </a:lnTo>
                    <a:lnTo>
                      <a:pt x="371" y="341"/>
                    </a:lnTo>
                    <a:lnTo>
                      <a:pt x="400" y="307"/>
                    </a:lnTo>
                    <a:lnTo>
                      <a:pt x="433" y="278"/>
                    </a:lnTo>
                    <a:lnTo>
                      <a:pt x="470" y="252"/>
                    </a:lnTo>
                    <a:lnTo>
                      <a:pt x="507" y="232"/>
                    </a:lnTo>
                    <a:lnTo>
                      <a:pt x="547" y="218"/>
                    </a:lnTo>
                    <a:lnTo>
                      <a:pt x="588" y="208"/>
                    </a:lnTo>
                    <a:lnTo>
                      <a:pt x="630" y="202"/>
                    </a:lnTo>
                    <a:lnTo>
                      <a:pt x="672" y="201"/>
                    </a:lnTo>
                    <a:lnTo>
                      <a:pt x="715" y="206"/>
                    </a:lnTo>
                    <a:lnTo>
                      <a:pt x="756" y="215"/>
                    </a:lnTo>
                    <a:lnTo>
                      <a:pt x="797" y="229"/>
                    </a:lnTo>
                    <a:lnTo>
                      <a:pt x="835" y="249"/>
                    </a:lnTo>
                    <a:lnTo>
                      <a:pt x="877" y="197"/>
                    </a:lnTo>
                    <a:lnTo>
                      <a:pt x="921" y="153"/>
                    </a:lnTo>
                    <a:lnTo>
                      <a:pt x="966" y="114"/>
                    </a:lnTo>
                    <a:lnTo>
                      <a:pt x="1011" y="82"/>
                    </a:lnTo>
                    <a:lnTo>
                      <a:pt x="1058" y="56"/>
                    </a:lnTo>
                    <a:lnTo>
                      <a:pt x="1104" y="35"/>
                    </a:lnTo>
                    <a:lnTo>
                      <a:pt x="1152" y="19"/>
                    </a:lnTo>
                    <a:lnTo>
                      <a:pt x="1199" y="8"/>
                    </a:lnTo>
                    <a:lnTo>
                      <a:pt x="1246" y="2"/>
                    </a:lnTo>
                    <a:lnTo>
                      <a:pt x="1292"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0" name="Picture 39">
              <a:extLst>
                <a:ext uri="{FF2B5EF4-FFF2-40B4-BE49-F238E27FC236}">
                  <a16:creationId xmlns:a16="http://schemas.microsoft.com/office/drawing/2014/main" id="{BA45D9C5-AC68-4BA0-BD67-5737C56CD015}"/>
                </a:ext>
              </a:extLst>
            </p:cNvPr>
            <p:cNvPicPr>
              <a:picLocks noChangeAspect="1"/>
            </p:cNvPicPr>
            <p:nvPr/>
          </p:nvPicPr>
          <p:blipFill>
            <a:blip r:embed="rId4"/>
            <a:stretch>
              <a:fillRect/>
            </a:stretch>
          </p:blipFill>
          <p:spPr>
            <a:xfrm>
              <a:off x="2388994" y="4522928"/>
              <a:ext cx="602310" cy="602310"/>
            </a:xfrm>
            <a:prstGeom prst="rect">
              <a:avLst/>
            </a:prstGeom>
          </p:spPr>
        </p:pic>
      </p:grpSp>
      <p:sp>
        <p:nvSpPr>
          <p:cNvPr id="61" name="Subtitle 7">
            <a:extLst>
              <a:ext uri="{FF2B5EF4-FFF2-40B4-BE49-F238E27FC236}">
                <a16:creationId xmlns:a16="http://schemas.microsoft.com/office/drawing/2014/main" id="{D5CB1314-A0E0-4695-B9A9-F693C50C88D0}"/>
              </a:ext>
            </a:extLst>
          </p:cNvPr>
          <p:cNvSpPr>
            <a:spLocks noGrp="1"/>
          </p:cNvSpPr>
          <p:nvPr>
            <p:ph type="subTitle" idx="10"/>
          </p:nvPr>
        </p:nvSpPr>
        <p:spPr>
          <a:xfrm>
            <a:off x="8097761" y="2599509"/>
            <a:ext cx="3623163" cy="610707"/>
          </a:xfrm>
          <a:solidFill>
            <a:schemeClr val="accent4">
              <a:lumMod val="75000"/>
            </a:schemeClr>
          </a:solidFill>
        </p:spPr>
        <p:txBody>
          <a:bodyPr anchor="ctr" anchorCtr="1"/>
          <a:lstStyle/>
          <a:p>
            <a:pPr algn="ctr"/>
            <a:r>
              <a:rPr lang="en-SG" sz="1800" b="1" dirty="0">
                <a:solidFill>
                  <a:schemeClr val="tx1"/>
                </a:solidFill>
                <a:latin typeface="+mn-lt"/>
                <a:ea typeface="Yu Gothic Medium" panose="020B0500000000000000" pitchFamily="34" charset="-128"/>
                <a:cs typeface="+mn-cs"/>
              </a:rPr>
              <a:t>MOH Scope</a:t>
            </a:r>
            <a:endParaRPr lang="en-US" sz="1800" b="1" dirty="0">
              <a:solidFill>
                <a:schemeClr val="tx1"/>
              </a:solidFill>
              <a:latin typeface="+mn-lt"/>
              <a:ea typeface="Yu Gothic Medium" panose="020B0500000000000000" pitchFamily="34" charset="-128"/>
              <a:cs typeface="+mn-cs"/>
            </a:endParaRPr>
          </a:p>
        </p:txBody>
      </p:sp>
    </p:spTree>
    <p:extLst>
      <p:ext uri="{BB962C8B-B14F-4D97-AF65-F5344CB8AC3E}">
        <p14:creationId xmlns:p14="http://schemas.microsoft.com/office/powerpoint/2010/main" val="350136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68325"/>
            <a:ext cx="9829800" cy="1325563"/>
          </a:xfrm>
        </p:spPr>
        <p:txBody>
          <a:bodyPr/>
          <a:lstStyle/>
          <a:p>
            <a:r>
              <a:rPr lang="en-US"/>
              <a:t>Risk Assessment Scope</a:t>
            </a:r>
            <a:endParaRPr lang="en-US" dirty="0"/>
          </a:p>
        </p:txBody>
      </p:sp>
      <p:sp>
        <p:nvSpPr>
          <p:cNvPr id="6" name="Content Placeholder 4"/>
          <p:cNvSpPr txBox="1">
            <a:spLocks/>
          </p:cNvSpPr>
          <p:nvPr/>
        </p:nvSpPr>
        <p:spPr>
          <a:xfrm>
            <a:off x="838199" y="1363845"/>
            <a:ext cx="10229193" cy="5115331"/>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GB" sz="2000" b="0" i="0" u="none" strike="noStrike" kern="1200" cap="none" spc="0" normalizeH="0" baseline="0" noProof="0" dirty="0">
                <a:ln>
                  <a:noFill/>
                </a:ln>
                <a:solidFill>
                  <a:srgbClr val="0095A5"/>
                </a:solidFill>
                <a:effectLst/>
                <a:uLnTx/>
                <a:uFillTx/>
                <a:latin typeface="Arial" charset="0"/>
                <a:cs typeface="Arial" charset="0"/>
              </a:rPr>
              <a:t>Objectives:</a:t>
            </a:r>
          </a:p>
          <a:p>
            <a:pPr marL="285750" marR="0" lvl="0" indent="-285750" algn="l" defTabSz="914400" rtl="0" eaLnBrk="1" fontAlgn="auto" latinLnBrk="0" hangingPunct="1">
              <a:lnSpc>
                <a:spcPct val="12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Identify known </a:t>
            </a:r>
            <a:r>
              <a:rPr kumimoji="0" lang="en-US" sz="1600" b="1" i="0" u="none" strike="noStrike" kern="1200" cap="none" spc="0" normalizeH="0" baseline="0" noProof="0" dirty="0">
                <a:ln>
                  <a:noFill/>
                </a:ln>
                <a:solidFill>
                  <a:srgbClr val="000000"/>
                </a:solidFill>
                <a:effectLst/>
                <a:uLnTx/>
                <a:uFillTx/>
                <a:latin typeface="Arial" charset="0"/>
                <a:cs typeface="Arial" charset="0"/>
              </a:rPr>
              <a:t>security</a:t>
            </a:r>
            <a:r>
              <a:rPr kumimoji="0" lang="en-US" sz="1600" b="0" i="0" u="none" strike="noStrike" kern="1200" cap="none" spc="0" normalizeH="0" baseline="0" noProof="0" dirty="0">
                <a:ln>
                  <a:noFill/>
                </a:ln>
                <a:solidFill>
                  <a:srgbClr val="000000"/>
                </a:solidFill>
                <a:effectLst/>
                <a:uLnTx/>
                <a:uFillTx/>
                <a:latin typeface="Arial" charset="0"/>
                <a:cs typeface="Arial" charset="0"/>
              </a:rPr>
              <a:t> </a:t>
            </a:r>
            <a:r>
              <a:rPr kumimoji="0" lang="en-US" sz="1600" b="1" i="0" u="none" strike="noStrike" kern="1200" cap="none" spc="0" normalizeH="0" baseline="0" noProof="0" dirty="0">
                <a:ln>
                  <a:noFill/>
                </a:ln>
                <a:solidFill>
                  <a:srgbClr val="000000"/>
                </a:solidFill>
                <a:effectLst/>
                <a:uLnTx/>
                <a:uFillTx/>
                <a:latin typeface="Arial" charset="0"/>
                <a:cs typeface="Arial" charset="0"/>
              </a:rPr>
              <a:t>risks </a:t>
            </a:r>
            <a:r>
              <a:rPr kumimoji="0" lang="en-US" sz="1600" b="0" i="0" u="none" strike="noStrike" kern="1200" cap="none" spc="0" normalizeH="0" baseline="0" noProof="0" dirty="0">
                <a:ln>
                  <a:noFill/>
                </a:ln>
                <a:solidFill>
                  <a:srgbClr val="000000"/>
                </a:solidFill>
                <a:effectLst/>
                <a:uLnTx/>
                <a:uFillTx/>
                <a:latin typeface="Arial" charset="0"/>
                <a:cs typeface="Arial" charset="0"/>
              </a:rPr>
              <a:t>that MOH CDR system may be exposed to</a:t>
            </a:r>
          </a:p>
          <a:p>
            <a:pPr marL="285750" marR="0" lvl="0" indent="-285750" algn="l" defTabSz="914400" rtl="0" eaLnBrk="1" fontAlgn="auto" latinLnBrk="0" hangingPunct="1">
              <a:lnSpc>
                <a:spcPct val="12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Evaluate the </a:t>
            </a:r>
            <a:r>
              <a:rPr kumimoji="0" lang="en-US" sz="1600" b="1" i="0" u="none" strike="noStrike" kern="1200" cap="none" spc="0" normalizeH="0" baseline="0" noProof="0" dirty="0">
                <a:ln>
                  <a:noFill/>
                </a:ln>
                <a:solidFill>
                  <a:srgbClr val="000000"/>
                </a:solidFill>
                <a:effectLst/>
                <a:uLnTx/>
                <a:uFillTx/>
                <a:latin typeface="Arial" charset="0"/>
                <a:cs typeface="Arial" charset="0"/>
              </a:rPr>
              <a:t>extent of the risks </a:t>
            </a:r>
            <a:r>
              <a:rPr kumimoji="0" lang="en-US" sz="1600" b="0" i="0" u="none" strike="noStrike" kern="1200" cap="none" spc="0" normalizeH="0" baseline="0" noProof="0" dirty="0">
                <a:ln>
                  <a:noFill/>
                </a:ln>
                <a:solidFill>
                  <a:srgbClr val="000000"/>
                </a:solidFill>
                <a:effectLst/>
                <a:uLnTx/>
                <a:uFillTx/>
                <a:latin typeface="Arial" charset="0"/>
                <a:cs typeface="Arial" charset="0"/>
              </a:rPr>
              <a:t>and </a:t>
            </a:r>
            <a:r>
              <a:rPr kumimoji="0" lang="en-US" sz="1600" b="1" i="0" u="none" strike="noStrike" kern="1200" cap="none" spc="0" normalizeH="0" baseline="0" noProof="0" dirty="0">
                <a:ln>
                  <a:noFill/>
                </a:ln>
                <a:solidFill>
                  <a:srgbClr val="000000"/>
                </a:solidFill>
                <a:effectLst/>
                <a:uLnTx/>
                <a:uFillTx/>
                <a:latin typeface="Arial" charset="0"/>
                <a:cs typeface="Arial" charset="0"/>
              </a:rPr>
              <a:t>adequacy of existing controls</a:t>
            </a:r>
            <a:r>
              <a:rPr kumimoji="0" lang="en-US" sz="1600" b="0" i="0" u="none" strike="noStrike" kern="1200" cap="none" spc="0" normalizeH="0" baseline="0" noProof="0" dirty="0">
                <a:ln>
                  <a:noFill/>
                </a:ln>
                <a:solidFill>
                  <a:srgbClr val="000000"/>
                </a:solidFill>
                <a:effectLst/>
                <a:uLnTx/>
                <a:uFillTx/>
                <a:latin typeface="Arial" charset="0"/>
                <a:cs typeface="Arial" charset="0"/>
              </a:rPr>
              <a:t> to protect system’s information assets</a:t>
            </a:r>
          </a:p>
          <a:p>
            <a:pPr marL="285750" marR="0" lvl="0" indent="-285750" algn="l" defTabSz="914400" rtl="0" eaLnBrk="1" fontAlgn="auto" latinLnBrk="0" hangingPunct="1">
              <a:lnSpc>
                <a:spcPct val="12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Provide </a:t>
            </a:r>
            <a:r>
              <a:rPr kumimoji="0" lang="en-US" sz="1600" b="1" i="0" u="none" strike="noStrike" kern="1200" cap="none" spc="0" normalizeH="0" baseline="0" noProof="0" dirty="0">
                <a:ln>
                  <a:noFill/>
                </a:ln>
                <a:solidFill>
                  <a:srgbClr val="000000"/>
                </a:solidFill>
                <a:effectLst/>
                <a:uLnTx/>
                <a:uFillTx/>
                <a:latin typeface="Arial" charset="0"/>
                <a:cs typeface="Arial" charset="0"/>
              </a:rPr>
              <a:t>recommendations</a:t>
            </a:r>
            <a:r>
              <a:rPr kumimoji="0" lang="en-US" sz="1600" b="0" i="0" u="none" strike="noStrike" kern="1200" cap="none" spc="0" normalizeH="0" baseline="0" noProof="0" dirty="0">
                <a:ln>
                  <a:noFill/>
                </a:ln>
                <a:solidFill>
                  <a:srgbClr val="000000"/>
                </a:solidFill>
                <a:effectLst/>
                <a:uLnTx/>
                <a:uFillTx/>
                <a:latin typeface="Arial" charset="0"/>
                <a:cs typeface="Arial" charset="0"/>
              </a:rPr>
              <a:t> to bridge security gaps and strengthen the system’s security posture</a:t>
            </a:r>
          </a:p>
          <a:p>
            <a:pPr marL="285750" marR="0" lvl="0" indent="-285750" algn="l" defTabSz="914400" rtl="0" eaLnBrk="1" fontAlgn="auto" latinLnBrk="0" hangingPunct="1">
              <a:lnSpc>
                <a:spcPct val="12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Ascertain management’s </a:t>
            </a:r>
            <a:r>
              <a:rPr kumimoji="0" lang="en-US" sz="1600" b="1" i="0" u="none" strike="noStrike" kern="1200" cap="none" spc="0" normalizeH="0" baseline="0" noProof="0" dirty="0">
                <a:ln>
                  <a:noFill/>
                </a:ln>
                <a:solidFill>
                  <a:srgbClr val="000000"/>
                </a:solidFill>
                <a:effectLst/>
                <a:uLnTx/>
                <a:uFillTx/>
                <a:latin typeface="Arial" charset="0"/>
                <a:cs typeface="Arial" charset="0"/>
              </a:rPr>
              <a:t>treatment</a:t>
            </a:r>
            <a:r>
              <a:rPr kumimoji="0" lang="en-US" sz="1600" b="0" i="0" u="none" strike="noStrike" kern="1200" cap="none" spc="0" normalizeH="0" baseline="0" noProof="0" dirty="0">
                <a:ln>
                  <a:noFill/>
                </a:ln>
                <a:solidFill>
                  <a:srgbClr val="000000"/>
                </a:solidFill>
                <a:effectLst/>
                <a:uLnTx/>
                <a:uFillTx/>
                <a:latin typeface="Arial" charset="0"/>
                <a:cs typeface="Arial" charset="0"/>
              </a:rPr>
              <a:t> of the risks</a:t>
            </a:r>
          </a:p>
          <a:p>
            <a:pPr marL="0" marR="0" lvl="0" indent="0" algn="l" defTabSz="914400" rtl="0" eaLnBrk="1" fontAlgn="auto" latinLnBrk="0" hangingPunct="1">
              <a:lnSpc>
                <a:spcPct val="12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GB" sz="2000" b="0" i="0" u="none" strike="noStrike" kern="1200" cap="none" spc="0" normalizeH="0" baseline="0" noProof="0" dirty="0">
                <a:ln>
                  <a:noFill/>
                </a:ln>
                <a:solidFill>
                  <a:srgbClr val="0095A5"/>
                </a:solidFill>
                <a:effectLst/>
                <a:uLnTx/>
                <a:uFillTx/>
                <a:latin typeface="Arial" charset="0"/>
                <a:cs typeface="Arial" charset="0"/>
              </a:rPr>
              <a:t>Review period:</a:t>
            </a:r>
          </a:p>
          <a:p>
            <a:pPr marL="285750" marR="0" lvl="0" indent="-285750" algn="l" defTabSz="914400" rtl="0" eaLnBrk="1" fontAlgn="auto" latinLnBrk="0" hangingPunct="1">
              <a:lnSpc>
                <a:spcPct val="12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Pre-commission</a:t>
            </a:r>
            <a:endParaRPr kumimoji="0" lang="en-US" sz="1600" b="0" i="0" u="none" strike="noStrike" kern="1200" cap="none" spc="0" normalizeH="0" baseline="0" noProof="0" dirty="0">
              <a:ln>
                <a:noFill/>
              </a:ln>
              <a:solidFill>
                <a:srgbClr val="0070C0"/>
              </a:solidFill>
              <a:effectLst/>
              <a:uLnTx/>
              <a:uFillTx/>
              <a:latin typeface="Arial" charset="0"/>
              <a:cs typeface="Arial" charset="0"/>
            </a:endParaRPr>
          </a:p>
          <a:p>
            <a:pPr marL="0" marR="0" lvl="0" indent="0" algn="l" defTabSz="914400" rtl="0" eaLnBrk="1" fontAlgn="auto" latinLnBrk="0" hangingPunct="1">
              <a:lnSpc>
                <a:spcPct val="12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highlight>
                <a:srgbClr val="FFFF00"/>
              </a:highlight>
              <a:uLnTx/>
              <a:uFillTx/>
              <a:latin typeface="Arial" charset="0"/>
              <a:cs typeface="Arial" charset="0"/>
            </a:endParaRPr>
          </a:p>
          <a:p>
            <a:pPr marL="0" marR="0" lvl="1" indent="0" algn="l" defTabSz="914400" rtl="0" eaLnBrk="1" fontAlgn="auto" latinLnBrk="0" hangingPunct="1">
              <a:lnSpc>
                <a:spcPct val="120000"/>
              </a:lnSpc>
              <a:spcBef>
                <a:spcPts val="1000"/>
              </a:spcBef>
              <a:spcAft>
                <a:spcPts val="0"/>
              </a:spcAft>
              <a:buClr>
                <a:srgbClr val="0095A5"/>
              </a:buClr>
              <a:buSzPct val="150000"/>
              <a:buFont typeface="Arial" panose="020B0604020202020204" pitchFamily="34" charset="0"/>
              <a:buNone/>
              <a:tabLst/>
              <a:defRPr/>
            </a:pPr>
            <a:r>
              <a:rPr kumimoji="0" lang="en-GB" sz="2000" b="0" i="0" u="none" strike="noStrike" kern="1200" cap="none" spc="0" normalizeH="0" baseline="0" noProof="0" dirty="0">
                <a:ln>
                  <a:noFill/>
                </a:ln>
                <a:solidFill>
                  <a:srgbClr val="0095A5"/>
                </a:solidFill>
                <a:effectLst/>
                <a:uLnTx/>
                <a:uFillTx/>
                <a:latin typeface="Arial" charset="0"/>
                <a:cs typeface="Arial" charset="0"/>
              </a:rPr>
              <a:t>Methodology:</a:t>
            </a: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GovTech</a:t>
            </a:r>
            <a:r>
              <a:rPr kumimoji="0" lang="en-US" sz="1600" b="0" i="0" u="none" strike="noStrike" kern="1200" cap="none" spc="0" normalizeH="0" baseline="0" noProof="0" dirty="0">
                <a:ln>
                  <a:noFill/>
                </a:ln>
                <a:solidFill>
                  <a:srgbClr val="000000"/>
                </a:solidFill>
                <a:effectLst/>
                <a:uLnTx/>
                <a:uFillTx/>
                <a:latin typeface="Arial" charset="0"/>
                <a:cs typeface="Arial" charset="0"/>
              </a:rPr>
              <a:t> Risk Management Methodology or NIST Risk Assessment Methodology (800-30)</a:t>
            </a:r>
            <a:endParaRPr kumimoji="0" lang="en-US" sz="1600" b="0" i="0" u="none" strike="noStrike" kern="1200" cap="none" spc="0" normalizeH="0" baseline="0" noProof="0" dirty="0">
              <a:ln>
                <a:noFill/>
              </a:ln>
              <a:solidFill>
                <a:srgbClr val="0070C0"/>
              </a:solidFill>
              <a:effectLst/>
              <a:uLnTx/>
              <a:uFillTx/>
              <a:latin typeface="Arial" charset="0"/>
              <a:cs typeface="Arial" charset="0"/>
            </a:endParaRP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457200" marR="0" lvl="1" indent="0" algn="l" defTabSz="914400" rtl="0" eaLnBrk="1" fontAlgn="auto" latinLnBrk="0" hangingPunct="1">
              <a:lnSpc>
                <a:spcPct val="90000"/>
              </a:lnSpc>
              <a:spcBef>
                <a:spcPts val="500"/>
              </a:spcBef>
              <a:spcAft>
                <a:spcPts val="0"/>
              </a:spcAft>
              <a:buClr>
                <a:srgbClr val="006771"/>
              </a:buClr>
              <a:buSzTx/>
              <a:buFont typeface="Arial" panose="020B0604020202020204" pitchFamily="34" charset="0"/>
              <a:buNone/>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285750" marR="0" lvl="2"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p:txBody>
      </p:sp>
      <p:grpSp>
        <p:nvGrpSpPr>
          <p:cNvPr id="5" name="Group 4">
            <a:extLst>
              <a:ext uri="{FF2B5EF4-FFF2-40B4-BE49-F238E27FC236}">
                <a16:creationId xmlns:a16="http://schemas.microsoft.com/office/drawing/2014/main" id="{3AB136F6-0BC0-4962-91B6-C5B8199AE819}"/>
              </a:ext>
            </a:extLst>
          </p:cNvPr>
          <p:cNvGrpSpPr/>
          <p:nvPr/>
        </p:nvGrpSpPr>
        <p:grpSpPr>
          <a:xfrm>
            <a:off x="11559397" y="921880"/>
            <a:ext cx="323850" cy="324895"/>
            <a:chOff x="11693125" y="130630"/>
            <a:chExt cx="368246" cy="369434"/>
          </a:xfrm>
        </p:grpSpPr>
        <p:sp>
          <p:nvSpPr>
            <p:cNvPr id="7" name="Freeform 5">
              <a:extLst>
                <a:ext uri="{FF2B5EF4-FFF2-40B4-BE49-F238E27FC236}">
                  <a16:creationId xmlns:a16="http://schemas.microsoft.com/office/drawing/2014/main" id="{4671BE66-8693-46DC-AA04-BDEB5D596675}"/>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341F4B-A82A-4D9C-B961-7847F566A215}"/>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96EBBC3E-E128-4448-819B-8FE3D10E6B9F}"/>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30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err="1"/>
              <a:t>GovTech</a:t>
            </a:r>
            <a:r>
              <a:rPr lang="en-US" sz="3200" dirty="0"/>
              <a:t> ICT Risk Management Methodology</a:t>
            </a:r>
          </a:p>
        </p:txBody>
      </p:sp>
      <p:sp>
        <p:nvSpPr>
          <p:cNvPr id="6" name="Content Placeholder 4"/>
          <p:cNvSpPr txBox="1">
            <a:spLocks/>
          </p:cNvSpPr>
          <p:nvPr/>
        </p:nvSpPr>
        <p:spPr>
          <a:xfrm>
            <a:off x="838199" y="1363845"/>
            <a:ext cx="10229193" cy="5115331"/>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81818"/>
              </a:solidFill>
              <a:effectLst/>
              <a:uLnTx/>
              <a:uFillTx/>
              <a:latin typeface="Arial" charset="0"/>
              <a:cs typeface="Arial" charset="0"/>
            </a:endParaRPr>
          </a:p>
        </p:txBody>
      </p:sp>
      <p:pic>
        <p:nvPicPr>
          <p:cNvPr id="2" name="Picture 1">
            <a:extLst>
              <a:ext uri="{FF2B5EF4-FFF2-40B4-BE49-F238E27FC236}">
                <a16:creationId xmlns:a16="http://schemas.microsoft.com/office/drawing/2014/main" id="{D8C73FB1-5319-4E5F-A139-EB5E8E75C955}"/>
              </a:ext>
            </a:extLst>
          </p:cNvPr>
          <p:cNvPicPr>
            <a:picLocks noChangeAspect="1"/>
          </p:cNvPicPr>
          <p:nvPr/>
        </p:nvPicPr>
        <p:blipFill>
          <a:blip r:embed="rId2"/>
          <a:stretch>
            <a:fillRect/>
          </a:stretch>
        </p:blipFill>
        <p:spPr>
          <a:xfrm>
            <a:off x="2802166" y="1757364"/>
            <a:ext cx="6587668" cy="4832350"/>
          </a:xfrm>
          <a:prstGeom prst="rect">
            <a:avLst/>
          </a:prstGeom>
        </p:spPr>
      </p:pic>
      <p:grpSp>
        <p:nvGrpSpPr>
          <p:cNvPr id="5" name="Group 4">
            <a:extLst>
              <a:ext uri="{FF2B5EF4-FFF2-40B4-BE49-F238E27FC236}">
                <a16:creationId xmlns:a16="http://schemas.microsoft.com/office/drawing/2014/main" id="{4BF3F61E-0042-403A-993A-7B83C0F4D7A3}"/>
              </a:ext>
            </a:extLst>
          </p:cNvPr>
          <p:cNvGrpSpPr/>
          <p:nvPr/>
        </p:nvGrpSpPr>
        <p:grpSpPr>
          <a:xfrm>
            <a:off x="11558999" y="921880"/>
            <a:ext cx="323850" cy="324895"/>
            <a:chOff x="11693125" y="130630"/>
            <a:chExt cx="368246" cy="369434"/>
          </a:xfrm>
        </p:grpSpPr>
        <p:sp>
          <p:nvSpPr>
            <p:cNvPr id="7" name="Freeform 5">
              <a:extLst>
                <a:ext uri="{FF2B5EF4-FFF2-40B4-BE49-F238E27FC236}">
                  <a16:creationId xmlns:a16="http://schemas.microsoft.com/office/drawing/2014/main" id="{9D77D484-96EC-4214-9B04-939001C2283A}"/>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A8854F8-636C-490B-94CA-6C4208DDCC8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6A0F1901-133C-4BAF-A5D7-09E1EA04AE1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238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dirty="0">
                <a:solidFill>
                  <a:srgbClr val="181818"/>
                </a:solidFill>
              </a:rPr>
              <a:t>NIST Risk Assessment Methodology (800-30)</a:t>
            </a:r>
          </a:p>
        </p:txBody>
      </p:sp>
      <p:sp>
        <p:nvSpPr>
          <p:cNvPr id="6" name="Content Placeholder 4"/>
          <p:cNvSpPr txBox="1">
            <a:spLocks/>
          </p:cNvSpPr>
          <p:nvPr/>
        </p:nvSpPr>
        <p:spPr>
          <a:xfrm>
            <a:off x="838199" y="1363845"/>
            <a:ext cx="10229193" cy="5115331"/>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81818"/>
              </a:solidFill>
              <a:effectLst/>
              <a:uLnTx/>
              <a:uFillTx/>
              <a:latin typeface="Arial" charset="0"/>
              <a:cs typeface="Arial" charset="0"/>
            </a:endParaRPr>
          </a:p>
        </p:txBody>
      </p:sp>
      <p:graphicFrame>
        <p:nvGraphicFramePr>
          <p:cNvPr id="8" name="Diagram 7">
            <a:extLst>
              <a:ext uri="{FF2B5EF4-FFF2-40B4-BE49-F238E27FC236}">
                <a16:creationId xmlns:a16="http://schemas.microsoft.com/office/drawing/2014/main" id="{ADAA3AEC-ACC3-4B69-B757-2ACC872D4C90}"/>
              </a:ext>
            </a:extLst>
          </p:cNvPr>
          <p:cNvGraphicFramePr>
            <a:graphicFrameLocks noChangeAspect="1"/>
          </p:cNvGraphicFramePr>
          <p:nvPr/>
        </p:nvGraphicFramePr>
        <p:xfrm>
          <a:off x="2199539" y="1373991"/>
          <a:ext cx="6318911" cy="4400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A25DA036-707E-4AAD-B76B-05B194194DC9}"/>
              </a:ext>
            </a:extLst>
          </p:cNvPr>
          <p:cNvGrpSpPr/>
          <p:nvPr/>
        </p:nvGrpSpPr>
        <p:grpSpPr>
          <a:xfrm>
            <a:off x="11600786" y="1003455"/>
            <a:ext cx="323850" cy="324895"/>
            <a:chOff x="11693125" y="130630"/>
            <a:chExt cx="368246" cy="369434"/>
          </a:xfrm>
        </p:grpSpPr>
        <p:sp>
          <p:nvSpPr>
            <p:cNvPr id="7" name="Freeform 5">
              <a:extLst>
                <a:ext uri="{FF2B5EF4-FFF2-40B4-BE49-F238E27FC236}">
                  <a16:creationId xmlns:a16="http://schemas.microsoft.com/office/drawing/2014/main" id="{6907B05F-8224-4BCB-8213-72FF25FD4F72}"/>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DE15B90E-2867-47DF-8D79-E719BE013E7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0B272521-2997-4B79-9382-373E9C14DEC4}"/>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726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838200" y="1493559"/>
            <a:ext cx="4587892" cy="4796116"/>
          </a:xfrm>
          <a:noFill/>
          <a:ln>
            <a:noFill/>
          </a:ln>
          <a:effectLst/>
        </p:spPr>
        <p:txBody>
          <a:bodyPr/>
          <a:lstStyle/>
          <a:p>
            <a:pPr marL="0" indent="0">
              <a:lnSpc>
                <a:spcPct val="120000"/>
              </a:lnSpc>
              <a:buClr>
                <a:schemeClr val="accent5"/>
              </a:buClr>
              <a:buSzPct val="150000"/>
              <a:buNone/>
            </a:pPr>
            <a:r>
              <a:rPr lang="en-GB" dirty="0">
                <a:solidFill>
                  <a:srgbClr val="0095A5"/>
                </a:solidFill>
              </a:rPr>
              <a:t>Information review: </a:t>
            </a:r>
          </a:p>
          <a:p>
            <a:pPr marL="285750" lvl="1" indent="-285750">
              <a:lnSpc>
                <a:spcPct val="100000"/>
              </a:lnSpc>
              <a:spcBef>
                <a:spcPts val="600"/>
              </a:spcBef>
              <a:spcAft>
                <a:spcPts val="600"/>
              </a:spcAft>
              <a:buClr>
                <a:schemeClr val="accent1"/>
              </a:buClr>
            </a:pPr>
            <a:r>
              <a:rPr lang="en-US" sz="1600" dirty="0">
                <a:latin typeface="Arial" charset="0"/>
                <a:ea typeface="Arial" charset="0"/>
                <a:cs typeface="Arial" charset="0"/>
              </a:rPr>
              <a:t>System assets, project documentations</a:t>
            </a:r>
          </a:p>
          <a:p>
            <a:pPr marL="285750" lvl="1" indent="-285750">
              <a:lnSpc>
                <a:spcPct val="100000"/>
              </a:lnSpc>
              <a:spcBef>
                <a:spcPts val="600"/>
              </a:spcBef>
              <a:spcAft>
                <a:spcPts val="600"/>
              </a:spcAft>
              <a:buClr>
                <a:schemeClr val="accent1"/>
              </a:buClr>
            </a:pPr>
            <a:r>
              <a:rPr lang="en-US" sz="1600" dirty="0">
                <a:latin typeface="Arial" charset="0"/>
                <a:ea typeface="Arial" charset="0"/>
                <a:cs typeface="Arial" charset="0"/>
              </a:rPr>
              <a:t>Security policies, standards and procedures</a:t>
            </a:r>
          </a:p>
          <a:p>
            <a:pPr marL="285750" lvl="1" indent="-285750">
              <a:lnSpc>
                <a:spcPct val="100000"/>
              </a:lnSpc>
              <a:spcBef>
                <a:spcPts val="600"/>
              </a:spcBef>
              <a:spcAft>
                <a:spcPts val="600"/>
              </a:spcAft>
              <a:buClr>
                <a:schemeClr val="accent1"/>
              </a:buClr>
            </a:pPr>
            <a:r>
              <a:rPr lang="en-SG" sz="1600" dirty="0">
                <a:latin typeface="Arial" charset="0"/>
                <a:ea typeface="Arial" charset="0"/>
                <a:cs typeface="Arial" charset="0"/>
              </a:rPr>
              <a:t>Changes made to the system within the review period – service requests, change requests </a:t>
            </a:r>
            <a:r>
              <a:rPr lang="en-SG" sz="1600" dirty="0">
                <a:solidFill>
                  <a:srgbClr val="0070C0"/>
                </a:solidFill>
                <a:latin typeface="Arial" charset="0"/>
                <a:ea typeface="Arial" charset="0"/>
                <a:cs typeface="Arial" charset="0"/>
              </a:rPr>
              <a:t>(NA)</a:t>
            </a:r>
          </a:p>
          <a:p>
            <a:pPr marL="285750" lvl="1" indent="-285750">
              <a:lnSpc>
                <a:spcPct val="100000"/>
              </a:lnSpc>
              <a:spcBef>
                <a:spcPts val="600"/>
              </a:spcBef>
              <a:spcAft>
                <a:spcPts val="600"/>
              </a:spcAft>
              <a:buClr>
                <a:schemeClr val="accent1"/>
              </a:buClr>
            </a:pPr>
            <a:r>
              <a:rPr lang="en-SG" sz="1600" dirty="0">
                <a:latin typeface="Arial" charset="0"/>
                <a:ea typeface="Arial" charset="0"/>
                <a:cs typeface="Arial" charset="0"/>
              </a:rPr>
              <a:t>Security incident reports, security testing reports, and applicable audit reports within the review period </a:t>
            </a:r>
            <a:r>
              <a:rPr lang="en-SG" sz="1600" dirty="0">
                <a:solidFill>
                  <a:srgbClr val="0070C0"/>
                </a:solidFill>
                <a:latin typeface="Arial" charset="0"/>
                <a:ea typeface="Arial" charset="0"/>
                <a:cs typeface="Arial" charset="0"/>
              </a:rPr>
              <a:t>(NA)</a:t>
            </a:r>
          </a:p>
          <a:p>
            <a:pPr marL="285750" lvl="1" indent="-285750">
              <a:lnSpc>
                <a:spcPct val="100000"/>
              </a:lnSpc>
              <a:spcBef>
                <a:spcPts val="600"/>
              </a:spcBef>
              <a:spcAft>
                <a:spcPts val="600"/>
              </a:spcAft>
              <a:buClr>
                <a:schemeClr val="accent1"/>
              </a:buClr>
            </a:pPr>
            <a:endParaRPr lang="en-US" sz="1600" dirty="0">
              <a:latin typeface="Arial" charset="0"/>
              <a:ea typeface="Arial" charset="0"/>
              <a:cs typeface="Arial" charset="0"/>
            </a:endParaRPr>
          </a:p>
          <a:p>
            <a:pPr marL="0" lvl="1" indent="0">
              <a:lnSpc>
                <a:spcPct val="120000"/>
              </a:lnSpc>
              <a:spcBef>
                <a:spcPts val="1000"/>
              </a:spcBef>
              <a:buClr>
                <a:schemeClr val="accent5"/>
              </a:buClr>
              <a:buSzPct val="150000"/>
              <a:buNone/>
            </a:pPr>
            <a:r>
              <a:rPr lang="en-GB" sz="2000" dirty="0">
                <a:solidFill>
                  <a:srgbClr val="0095A5"/>
                </a:solidFill>
                <a:latin typeface="Arial" charset="0"/>
                <a:ea typeface="Arial" charset="0"/>
                <a:cs typeface="Arial" charset="0"/>
              </a:rPr>
              <a:t>Discussions with stakeholders:</a:t>
            </a:r>
          </a:p>
          <a:p>
            <a:pPr marL="285750" lvl="1" indent="-285750">
              <a:lnSpc>
                <a:spcPct val="100000"/>
              </a:lnSpc>
              <a:spcBef>
                <a:spcPts val="600"/>
              </a:spcBef>
              <a:buClr>
                <a:schemeClr val="accent1"/>
              </a:buClr>
            </a:pPr>
            <a:r>
              <a:rPr lang="en-US" sz="1600" dirty="0">
                <a:latin typeface="Arial" charset="0"/>
                <a:ea typeface="Arial" charset="0"/>
                <a:cs typeface="Arial" charset="0"/>
              </a:rPr>
              <a:t>NCS project team</a:t>
            </a:r>
          </a:p>
          <a:p>
            <a:pPr marL="285750" lvl="1" indent="-285750">
              <a:lnSpc>
                <a:spcPct val="100000"/>
              </a:lnSpc>
              <a:spcBef>
                <a:spcPts val="600"/>
              </a:spcBef>
              <a:buClr>
                <a:schemeClr val="accent1"/>
              </a:buClr>
            </a:pPr>
            <a:r>
              <a:rPr lang="en-US" sz="1600" dirty="0">
                <a:latin typeface="Arial" charset="0"/>
                <a:ea typeface="Arial" charset="0"/>
                <a:cs typeface="Arial" charset="0"/>
              </a:rPr>
              <a:t>MOH FM</a:t>
            </a:r>
            <a:endParaRPr lang="en-SG" sz="1600" dirty="0">
              <a:latin typeface="Arial" charset="0"/>
              <a:ea typeface="Arial" charset="0"/>
              <a:cs typeface="Arial" charset="0"/>
            </a:endParaRPr>
          </a:p>
          <a:p>
            <a:pPr marL="285750" lvl="1" indent="-285750">
              <a:lnSpc>
                <a:spcPct val="100000"/>
              </a:lnSpc>
              <a:spcBef>
                <a:spcPts val="600"/>
              </a:spcBef>
            </a:pPr>
            <a:endParaRPr lang="en-GB" sz="1600" dirty="0">
              <a:latin typeface="Arial" charset="0"/>
              <a:ea typeface="Arial" charset="0"/>
              <a:cs typeface="Arial" charset="0"/>
            </a:endParaRPr>
          </a:p>
          <a:p>
            <a:endParaRPr lang="en-SG" dirty="0"/>
          </a:p>
        </p:txBody>
      </p:sp>
      <p:sp>
        <p:nvSpPr>
          <p:cNvPr id="7170" name="Rectangle 8"/>
          <p:cNvSpPr>
            <a:spLocks noGrp="1" noChangeArrowheads="1"/>
          </p:cNvSpPr>
          <p:nvPr>
            <p:ph type="title"/>
          </p:nvPr>
        </p:nvSpPr>
        <p:spPr/>
        <p:txBody>
          <a:bodyPr/>
          <a:lstStyle/>
          <a:p>
            <a:r>
              <a:rPr lang="en-US" sz="3600" dirty="0"/>
              <a:t>Risk Assessment Approach</a:t>
            </a:r>
          </a:p>
        </p:txBody>
      </p:sp>
      <p:sp>
        <p:nvSpPr>
          <p:cNvPr id="2" name="Slide Number Placeholder 1"/>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B5CD8A2-17DD-477B-88E2-9F56A10AB6E6}" type="slidenum">
              <a:rPr kumimoji="0" lang="en-SG" sz="1100" b="0" i="0" u="none" strike="noStrike" kern="1200" cap="none" spc="0" normalizeH="0" baseline="0" noProof="0" smtClean="0">
                <a:ln>
                  <a:noFill/>
                </a:ln>
                <a:solidFill>
                  <a:srgbClr val="000000"/>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SG" sz="1100" b="0" i="0" u="none" strike="noStrike" kern="1200" cap="none" spc="0" normalizeH="0" baseline="0" noProof="0" dirty="0">
              <a:ln>
                <a:noFill/>
              </a:ln>
              <a:solidFill>
                <a:srgbClr val="000000"/>
              </a:solidFill>
              <a:effectLst/>
              <a:uLnTx/>
              <a:uFillTx/>
              <a:latin typeface="Arial" charset="0"/>
              <a:cs typeface="Arial" charset="0"/>
            </a:endParaRPr>
          </a:p>
        </p:txBody>
      </p:sp>
      <p:sp>
        <p:nvSpPr>
          <p:cNvPr id="5" name="Content Placeholder 7"/>
          <p:cNvSpPr txBox="1">
            <a:spLocks/>
          </p:cNvSpPr>
          <p:nvPr/>
        </p:nvSpPr>
        <p:spPr>
          <a:xfrm>
            <a:off x="5770418" y="1493558"/>
            <a:ext cx="4287982" cy="415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lumMod val="7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20000"/>
              </a:lnSpc>
              <a:spcBef>
                <a:spcPts val="1000"/>
              </a:spcBef>
              <a:spcAft>
                <a:spcPts val="0"/>
              </a:spcAft>
              <a:buClr>
                <a:srgbClr val="0095A5"/>
              </a:buClr>
              <a:buSzPct val="150000"/>
              <a:buFont typeface="Arial" panose="020B0604020202020204" pitchFamily="34" charset="0"/>
              <a:buNone/>
              <a:tabLst/>
              <a:defRPr/>
            </a:pPr>
            <a:r>
              <a:rPr kumimoji="0" lang="en-GB" sz="2000" b="0" i="0" u="none" strike="noStrike" kern="1200" cap="none" spc="0" normalizeH="0" baseline="0" noProof="0" dirty="0">
                <a:ln>
                  <a:noFill/>
                </a:ln>
                <a:solidFill>
                  <a:srgbClr val="0095A5"/>
                </a:solidFill>
                <a:effectLst/>
                <a:uLnTx/>
                <a:uFillTx/>
                <a:latin typeface="Arial" charset="0"/>
                <a:ea typeface="Arial" charset="0"/>
                <a:cs typeface="Arial" charset="0"/>
              </a:rPr>
              <a:t>References:</a:t>
            </a: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solidFill>
                <a:effectLst/>
                <a:uLnTx/>
                <a:uFillTx/>
                <a:latin typeface="Arial" charset="0"/>
                <a:ea typeface="Arial" charset="0"/>
                <a:cs typeface="Arial" charset="0"/>
              </a:rPr>
              <a:t>Cyber security industry standards </a:t>
            </a:r>
          </a:p>
          <a:p>
            <a:pPr marL="457200" marR="0" lvl="2" indent="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e.g. ISO27002, NIST 800-53, CIS Critical Controls</a:t>
            </a: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Recent cyber threat reports and security advisories </a:t>
            </a:r>
          </a:p>
          <a:p>
            <a:pPr marL="0" marR="0" lvl="1" indent="0" algn="l" defTabSz="914400" rtl="0" eaLnBrk="1" fontAlgn="auto" latinLnBrk="0" hangingPunct="1">
              <a:lnSpc>
                <a:spcPct val="120000"/>
              </a:lnSpc>
              <a:spcBef>
                <a:spcPts val="1000"/>
              </a:spcBef>
              <a:spcAft>
                <a:spcPts val="0"/>
              </a:spcAft>
              <a:buClr>
                <a:srgbClr val="0095A5"/>
              </a:buClr>
              <a:buSzPct val="150000"/>
              <a:buFont typeface="Arial" panose="020B0604020202020204" pitchFamily="34" charset="0"/>
              <a:buNone/>
              <a:tabLst/>
              <a:defRPr/>
            </a:pPr>
            <a:r>
              <a:rPr kumimoji="0" lang="en-GB" sz="2000" b="0" i="0" u="none" strike="noStrike" kern="1200" cap="none" spc="0" normalizeH="0" baseline="0" noProof="0" dirty="0">
                <a:ln>
                  <a:noFill/>
                </a:ln>
                <a:solidFill>
                  <a:srgbClr val="0095A5"/>
                </a:solidFill>
                <a:effectLst/>
                <a:uLnTx/>
                <a:uFillTx/>
                <a:latin typeface="Arial" charset="0"/>
                <a:ea typeface="Arial" charset="0"/>
                <a:cs typeface="Arial" charset="0"/>
              </a:rPr>
              <a:t>Exclusions: </a:t>
            </a: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r>
              <a:rPr kumimoji="0" lang="en-SG" sz="1600" b="0" i="0" u="none" strike="noStrike" kern="1200" cap="none" spc="0" normalizeH="0" baseline="0" noProof="0" dirty="0" err="1">
                <a:ln>
                  <a:noFill/>
                </a:ln>
                <a:solidFill>
                  <a:srgbClr val="000000"/>
                </a:solidFill>
                <a:effectLst/>
                <a:uLnTx/>
                <a:uFillTx/>
                <a:latin typeface="Arial" charset="0"/>
                <a:ea typeface="Arial" charset="0"/>
                <a:cs typeface="Arial" charset="0"/>
              </a:rPr>
              <a:t>Medinet</a:t>
            </a:r>
            <a:r>
              <a:rPr kumimoji="0" lang="en-SG" sz="1600" b="0" i="0" u="none" strike="noStrike" kern="1200" cap="none" spc="0" normalizeH="0" baseline="0" noProof="0" dirty="0">
                <a:ln>
                  <a:noFill/>
                </a:ln>
                <a:solidFill>
                  <a:srgbClr val="000000"/>
                </a:solidFill>
                <a:effectLst/>
                <a:uLnTx/>
                <a:uFillTx/>
                <a:latin typeface="Arial" charset="0"/>
                <a:ea typeface="Arial" charset="0"/>
                <a:cs typeface="Arial" charset="0"/>
              </a:rPr>
              <a:t> subscribed infrastructure (e.g. data centre, network)</a:t>
            </a: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ea typeface="Arial" charset="0"/>
                <a:cs typeface="Arial" charset="0"/>
              </a:rPr>
              <a:t>Architecture design review, technical test (e.g. vulnerability assessment, penetration testing, source code review)</a:t>
            </a:r>
            <a:endParaRPr kumimoji="0" lang="en-SG" sz="1600" b="0"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0" marR="0" lvl="1" indent="0" algn="l" defTabSz="914400" rtl="0" eaLnBrk="1" fontAlgn="auto" latinLnBrk="0" hangingPunct="1">
              <a:lnSpc>
                <a:spcPct val="120000"/>
              </a:lnSpc>
              <a:spcBef>
                <a:spcPts val="1000"/>
              </a:spcBef>
              <a:spcAft>
                <a:spcPts val="0"/>
              </a:spcAft>
              <a:buClr>
                <a:srgbClr val="0095A5"/>
              </a:buClr>
              <a:buSzPct val="150000"/>
              <a:buFont typeface="Arial" panose="020B0604020202020204" pitchFamily="34" charset="0"/>
              <a:buNone/>
              <a:tabLst/>
              <a:defRPr/>
            </a:pPr>
            <a:r>
              <a:rPr kumimoji="0" lang="en-GB" sz="2000" b="0" i="0" u="none" strike="noStrike" kern="1200" cap="none" spc="0" normalizeH="0" baseline="0" noProof="0" dirty="0">
                <a:ln>
                  <a:noFill/>
                </a:ln>
                <a:solidFill>
                  <a:srgbClr val="0095A5"/>
                </a:solidFill>
                <a:effectLst/>
                <a:uLnTx/>
                <a:uFillTx/>
                <a:latin typeface="Arial" charset="0"/>
                <a:ea typeface="Arial" charset="0"/>
                <a:cs typeface="Arial" charset="0"/>
              </a:rPr>
              <a:t>Deliverable:</a:t>
            </a:r>
          </a:p>
          <a:p>
            <a:pPr marL="285750" marR="0" lvl="1" indent="-28575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solidFill>
                <a:effectLst/>
                <a:uLnTx/>
                <a:uFillTx/>
                <a:latin typeface="Arial" charset="0"/>
                <a:ea typeface="Arial" charset="0"/>
                <a:cs typeface="Arial" charset="0"/>
              </a:rPr>
              <a:t>Risk Assessment report comprising risk register</a:t>
            </a:r>
          </a:p>
          <a:p>
            <a:pPr marL="457200" marR="0" lvl="2" indent="0" algn="l" defTabSz="914400" rtl="0" eaLnBrk="1" fontAlgn="auto" latinLnBrk="0" hangingPunct="1">
              <a:lnSpc>
                <a:spcPct val="100000"/>
              </a:lnSpc>
              <a:spcBef>
                <a:spcPts val="600"/>
              </a:spcBef>
              <a:spcAft>
                <a:spcPts val="0"/>
              </a:spcAft>
              <a:buClr>
                <a:srgbClr val="006771"/>
              </a:buClr>
              <a:buSzTx/>
              <a:buFont typeface="Arial" panose="020B0604020202020204" pitchFamily="34" charset="0"/>
              <a:buNone/>
              <a:tabLst/>
              <a:defRPr/>
            </a:pPr>
            <a:endParaRPr kumimoji="0" lang="en-SG" sz="1600" b="0"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2857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000000"/>
              </a:solidFill>
              <a:effectLst/>
              <a:uLnTx/>
              <a:uFillTx/>
              <a:latin typeface="Arial" charset="0"/>
              <a:ea typeface="Arial" charset="0"/>
              <a:cs typeface="Arial"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SG" sz="2000" b="0" i="0" u="none" strike="noStrike" kern="1200" cap="none" spc="0" normalizeH="0" baseline="0" noProof="0" dirty="0">
              <a:ln>
                <a:noFill/>
              </a:ln>
              <a:solidFill>
                <a:srgbClr val="FFFFFF">
                  <a:lumMod val="75000"/>
                </a:srgbClr>
              </a:solidFill>
              <a:effectLst/>
              <a:uLnTx/>
              <a:uFillTx/>
              <a:latin typeface="Arial" charset="0"/>
              <a:cs typeface="Arial" charset="0"/>
            </a:endParaRPr>
          </a:p>
        </p:txBody>
      </p:sp>
      <p:grpSp>
        <p:nvGrpSpPr>
          <p:cNvPr id="6" name="Group 5">
            <a:extLst>
              <a:ext uri="{FF2B5EF4-FFF2-40B4-BE49-F238E27FC236}">
                <a16:creationId xmlns:a16="http://schemas.microsoft.com/office/drawing/2014/main" id="{C8D08278-3B53-4203-9239-FFBDFE45A7AB}"/>
              </a:ext>
            </a:extLst>
          </p:cNvPr>
          <p:cNvGrpSpPr/>
          <p:nvPr/>
        </p:nvGrpSpPr>
        <p:grpSpPr>
          <a:xfrm>
            <a:off x="11540195" y="964713"/>
            <a:ext cx="323850" cy="324895"/>
            <a:chOff x="11693125" y="130630"/>
            <a:chExt cx="368246" cy="369434"/>
          </a:xfrm>
        </p:grpSpPr>
        <p:sp>
          <p:nvSpPr>
            <p:cNvPr id="7" name="Freeform 5">
              <a:extLst>
                <a:ext uri="{FF2B5EF4-FFF2-40B4-BE49-F238E27FC236}">
                  <a16:creationId xmlns:a16="http://schemas.microsoft.com/office/drawing/2014/main" id="{96551743-4AAB-46C2-9E63-A0826D8A693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7BC4B0EA-6355-4078-87DC-D715C560BAD4}"/>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B9139058-2375-4688-8881-8027B513E33D}"/>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22503961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Threat Risk Assessment</a:t>
            </a:r>
          </a:p>
        </p:txBody>
      </p:sp>
      <p:sp>
        <p:nvSpPr>
          <p:cNvPr id="8" name="Content Placeholder 4"/>
          <p:cNvSpPr txBox="1">
            <a:spLocks/>
          </p:cNvSpPr>
          <p:nvPr/>
        </p:nvSpPr>
        <p:spPr>
          <a:xfrm>
            <a:off x="875554" y="1473274"/>
            <a:ext cx="7481449"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cs typeface="Arial" charset="0"/>
              </a:rPr>
              <a:t>Objectives</a:t>
            </a:r>
            <a:endParaRPr kumimoji="0" lang="en-SG" sz="1600" b="1" i="0" u="none" strike="noStrike" kern="1200" cap="none" spc="0" normalizeH="0" baseline="0" noProof="0" dirty="0">
              <a:ln>
                <a:noFill/>
              </a:ln>
              <a:solidFill>
                <a:prstClr val="black"/>
              </a:solidFill>
              <a:effectLst/>
              <a:uLnTx/>
              <a:uFillTx/>
              <a:latin typeface="Arial"/>
              <a:cs typeface="Arial"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SG" sz="1600" b="0" i="0" u="none" strike="noStrike" kern="1200" cap="none" spc="0" normalizeH="0" baseline="0" noProof="0" dirty="0">
                <a:ln>
                  <a:noFill/>
                </a:ln>
                <a:solidFill>
                  <a:prstClr val="black"/>
                </a:solidFill>
                <a:effectLst/>
                <a:uLnTx/>
                <a:uFillTx/>
                <a:latin typeface="Arial"/>
                <a:cs typeface="Arial" charset="0"/>
              </a:rPr>
              <a:t>Identify threats and compliance requirements, and evaluate their risk</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SG" sz="1600" b="0" i="0" u="none" strike="noStrike" kern="1200" cap="none" spc="0" normalizeH="0" baseline="0" noProof="0" dirty="0">
                <a:ln>
                  <a:noFill/>
                </a:ln>
                <a:solidFill>
                  <a:prstClr val="black"/>
                </a:solidFill>
                <a:effectLst/>
                <a:uLnTx/>
                <a:uFillTx/>
                <a:latin typeface="Arial"/>
                <a:cs typeface="Arial" charset="0"/>
              </a:rPr>
              <a:t>Balance risks, controls, and usability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SG" sz="1600" b="0" i="0" u="none" strike="noStrike" kern="1200" cap="none" spc="0" normalizeH="0" baseline="0" noProof="0" dirty="0">
                <a:ln>
                  <a:noFill/>
                </a:ln>
                <a:solidFill>
                  <a:prstClr val="black"/>
                </a:solidFill>
                <a:effectLst/>
                <a:uLnTx/>
                <a:uFillTx/>
                <a:latin typeface="Arial"/>
                <a:cs typeface="Arial" charset="0"/>
              </a:rPr>
              <a:t>Reduce threats from the start</a:t>
            </a:r>
          </a:p>
        </p:txBody>
      </p:sp>
      <p:grpSp>
        <p:nvGrpSpPr>
          <p:cNvPr id="5" name="Group 4">
            <a:extLst>
              <a:ext uri="{FF2B5EF4-FFF2-40B4-BE49-F238E27FC236}">
                <a16:creationId xmlns:a16="http://schemas.microsoft.com/office/drawing/2014/main" id="{1EC35EA2-23B5-4DB1-86EF-14796CC37538}"/>
              </a:ext>
            </a:extLst>
          </p:cNvPr>
          <p:cNvGrpSpPr/>
          <p:nvPr/>
        </p:nvGrpSpPr>
        <p:grpSpPr>
          <a:xfrm>
            <a:off x="1158615" y="3192051"/>
            <a:ext cx="9874771" cy="2995796"/>
            <a:chOff x="1084682" y="3429000"/>
            <a:chExt cx="9874771" cy="2995796"/>
          </a:xfrm>
        </p:grpSpPr>
        <p:sp>
          <p:nvSpPr>
            <p:cNvPr id="6" name="Rectangle: Rounded Corners 23">
              <a:extLst>
                <a:ext uri="{FF2B5EF4-FFF2-40B4-BE49-F238E27FC236}">
                  <a16:creationId xmlns:a16="http://schemas.microsoft.com/office/drawing/2014/main" id="{5F0030AB-91D3-4A4D-8B4C-E478BC679D1D}"/>
                </a:ext>
              </a:extLst>
            </p:cNvPr>
            <p:cNvSpPr/>
            <p:nvPr/>
          </p:nvSpPr>
          <p:spPr>
            <a:xfrm>
              <a:off x="7575453" y="4491138"/>
              <a:ext cx="3384000" cy="858596"/>
            </a:xfrm>
            <a:prstGeom prst="roundRect">
              <a:avLst>
                <a:gd name="adj" fmla="val 50000"/>
              </a:avLst>
            </a:prstGeom>
            <a:solidFill>
              <a:srgbClr val="1D344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 name="Oval 6">
              <a:extLst>
                <a:ext uri="{FF2B5EF4-FFF2-40B4-BE49-F238E27FC236}">
                  <a16:creationId xmlns:a16="http://schemas.microsoft.com/office/drawing/2014/main" id="{6CF33A52-6EA7-40AF-A6FD-4DBC328BC459}"/>
                </a:ext>
              </a:extLst>
            </p:cNvPr>
            <p:cNvSpPr/>
            <p:nvPr/>
          </p:nvSpPr>
          <p:spPr>
            <a:xfrm>
              <a:off x="7678438" y="4612807"/>
              <a:ext cx="604632" cy="604632"/>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266700" dir="1740000" sx="93000" sy="93000" algn="tl" rotWithShape="0">
                <a:prstClr val="black">
                  <a:alpha val="54000"/>
                </a:prstClr>
              </a:outerShdw>
            </a:effectLst>
            <a:scene3d>
              <a:camera prst="perspectiveFront"/>
              <a:lightRig rig="soft" dir="t">
                <a:rot lat="0" lon="0" rev="18000000"/>
              </a:lightRig>
            </a:scene3d>
            <a:sp3d extrusionH="762000" prstMaterial="plastic">
              <a:bevelT w="25400" h="2540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mn-cs"/>
                </a:rPr>
                <a:t>D</a:t>
              </a:r>
            </a:p>
          </p:txBody>
        </p:sp>
        <p:sp>
          <p:nvSpPr>
            <p:cNvPr id="10" name="Rectangle: Rounded Corners 25">
              <a:extLst>
                <a:ext uri="{FF2B5EF4-FFF2-40B4-BE49-F238E27FC236}">
                  <a16:creationId xmlns:a16="http://schemas.microsoft.com/office/drawing/2014/main" id="{0CA8E082-9C4C-45EC-92D4-98D163E7BDAD}"/>
                </a:ext>
              </a:extLst>
            </p:cNvPr>
            <p:cNvSpPr/>
            <p:nvPr/>
          </p:nvSpPr>
          <p:spPr>
            <a:xfrm>
              <a:off x="7241896" y="3429000"/>
              <a:ext cx="3384000" cy="858596"/>
            </a:xfrm>
            <a:prstGeom prst="roundRect">
              <a:avLst>
                <a:gd name="adj" fmla="val 50000"/>
              </a:avLst>
            </a:prstGeom>
            <a:solidFill>
              <a:srgbClr val="1895B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 name="Oval 10">
              <a:extLst>
                <a:ext uri="{FF2B5EF4-FFF2-40B4-BE49-F238E27FC236}">
                  <a16:creationId xmlns:a16="http://schemas.microsoft.com/office/drawing/2014/main" id="{B06DEE72-8E9C-4AB3-846B-D10F8440329D}"/>
                </a:ext>
              </a:extLst>
            </p:cNvPr>
            <p:cNvSpPr/>
            <p:nvPr/>
          </p:nvSpPr>
          <p:spPr>
            <a:xfrm>
              <a:off x="7344882" y="3550668"/>
              <a:ext cx="604632" cy="604632"/>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266700" dir="1740000" sx="93000" sy="93000" algn="tl" rotWithShape="0">
                <a:prstClr val="black">
                  <a:alpha val="54000"/>
                </a:prstClr>
              </a:outerShdw>
            </a:effectLst>
            <a:scene3d>
              <a:camera prst="perspectiveFront"/>
              <a:lightRig rig="soft" dir="t">
                <a:rot lat="0" lon="0" rev="18000000"/>
              </a:lightRig>
            </a:scene3d>
            <a:sp3d extrusionH="762000" prstMaterial="plastic">
              <a:bevelT w="25400" h="2540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mn-cs"/>
                </a:rPr>
                <a:t>I</a:t>
              </a:r>
            </a:p>
          </p:txBody>
        </p:sp>
        <p:sp>
          <p:nvSpPr>
            <p:cNvPr id="12" name="Rectangle: Rounded Corners 19">
              <a:extLst>
                <a:ext uri="{FF2B5EF4-FFF2-40B4-BE49-F238E27FC236}">
                  <a16:creationId xmlns:a16="http://schemas.microsoft.com/office/drawing/2014/main" id="{218FA7E6-2637-4EC8-AF15-F6E9AC47B19E}"/>
                </a:ext>
              </a:extLst>
            </p:cNvPr>
            <p:cNvSpPr/>
            <p:nvPr/>
          </p:nvSpPr>
          <p:spPr>
            <a:xfrm>
              <a:off x="1405878" y="5557578"/>
              <a:ext cx="3386884" cy="858596"/>
            </a:xfrm>
            <a:prstGeom prst="roundRect">
              <a:avLst>
                <a:gd name="adj" fmla="val 50000"/>
              </a:avLst>
            </a:prstGeom>
            <a:solidFill>
              <a:srgbClr val="EB1F4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 name="Oval 12">
              <a:extLst>
                <a:ext uri="{FF2B5EF4-FFF2-40B4-BE49-F238E27FC236}">
                  <a16:creationId xmlns:a16="http://schemas.microsoft.com/office/drawing/2014/main" id="{E0C0AAED-7992-40AD-8D7D-27663A394DFE}"/>
                </a:ext>
              </a:extLst>
            </p:cNvPr>
            <p:cNvSpPr/>
            <p:nvPr/>
          </p:nvSpPr>
          <p:spPr>
            <a:xfrm>
              <a:off x="4067731" y="5684559"/>
              <a:ext cx="604632" cy="604632"/>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266700" dir="1740000" sx="93000" sy="93000" algn="tl" rotWithShape="0">
                <a:prstClr val="black">
                  <a:alpha val="54000"/>
                </a:prstClr>
              </a:outerShdw>
            </a:effectLst>
            <a:scene3d>
              <a:camera prst="perspectiveFront"/>
              <a:lightRig rig="soft" dir="t">
                <a:rot lat="0" lon="0" rev="18000000"/>
              </a:lightRig>
            </a:scene3d>
            <a:sp3d extrusionH="762000" prstMaterial="plastic">
              <a:bevelT w="25400" h="2540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mn-cs"/>
                </a:rPr>
                <a:t>R</a:t>
              </a:r>
            </a:p>
          </p:txBody>
        </p:sp>
        <p:sp>
          <p:nvSpPr>
            <p:cNvPr id="14" name="Rectangle: Rounded Corners 15">
              <a:extLst>
                <a:ext uri="{FF2B5EF4-FFF2-40B4-BE49-F238E27FC236}">
                  <a16:creationId xmlns:a16="http://schemas.microsoft.com/office/drawing/2014/main" id="{303D7EC3-84BF-4E36-9041-24E3504AF186}"/>
                </a:ext>
              </a:extLst>
            </p:cNvPr>
            <p:cNvSpPr/>
            <p:nvPr/>
          </p:nvSpPr>
          <p:spPr>
            <a:xfrm>
              <a:off x="1411319" y="3429000"/>
              <a:ext cx="3386884" cy="858596"/>
            </a:xfrm>
            <a:prstGeom prst="roundRect">
              <a:avLst>
                <a:gd name="adj" fmla="val 50000"/>
              </a:avLst>
            </a:prstGeom>
            <a:solidFill>
              <a:srgbClr val="1895B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Oval 14">
              <a:extLst>
                <a:ext uri="{FF2B5EF4-FFF2-40B4-BE49-F238E27FC236}">
                  <a16:creationId xmlns:a16="http://schemas.microsoft.com/office/drawing/2014/main" id="{4BA9F2ED-7868-41B7-94EA-D4946EAF67B9}"/>
                </a:ext>
              </a:extLst>
            </p:cNvPr>
            <p:cNvSpPr/>
            <p:nvPr/>
          </p:nvSpPr>
          <p:spPr>
            <a:xfrm>
              <a:off x="4073172" y="3555982"/>
              <a:ext cx="604632" cy="604632"/>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266700" dir="1740000" sx="93000" sy="93000" algn="tl" rotWithShape="0">
                <a:prstClr val="black">
                  <a:alpha val="54000"/>
                </a:prstClr>
              </a:outerShdw>
            </a:effectLst>
            <a:scene3d>
              <a:camera prst="perspectiveFront"/>
              <a:lightRig rig="soft" dir="t">
                <a:rot lat="0" lon="0" rev="18000000"/>
              </a:lightRig>
            </a:scene3d>
            <a:sp3d extrusionH="762000" prstMaterial="plastic">
              <a:bevelT w="25400" h="2540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mn-cs"/>
                </a:rPr>
                <a:t>S</a:t>
              </a:r>
            </a:p>
          </p:txBody>
        </p:sp>
        <p:sp>
          <p:nvSpPr>
            <p:cNvPr id="16" name="Rectangle: Rounded Corners 17">
              <a:extLst>
                <a:ext uri="{FF2B5EF4-FFF2-40B4-BE49-F238E27FC236}">
                  <a16:creationId xmlns:a16="http://schemas.microsoft.com/office/drawing/2014/main" id="{0E61D4C2-3199-47C0-B90B-6FA301FBDDB6}"/>
                </a:ext>
              </a:extLst>
            </p:cNvPr>
            <p:cNvSpPr/>
            <p:nvPr/>
          </p:nvSpPr>
          <p:spPr>
            <a:xfrm>
              <a:off x="1084682" y="4496529"/>
              <a:ext cx="3386884" cy="858596"/>
            </a:xfrm>
            <a:prstGeom prst="roundRect">
              <a:avLst>
                <a:gd name="adj" fmla="val 50000"/>
              </a:avLst>
            </a:prstGeom>
            <a:solidFill>
              <a:srgbClr val="1D344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CB294CDB-B669-48FA-9339-4DF4A3A90342}"/>
                </a:ext>
              </a:extLst>
            </p:cNvPr>
            <p:cNvSpPr/>
            <p:nvPr/>
          </p:nvSpPr>
          <p:spPr>
            <a:xfrm>
              <a:off x="3746535" y="4623510"/>
              <a:ext cx="604632" cy="604632"/>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266700" dir="1740000" sx="93000" sy="93000" algn="tl" rotWithShape="0">
                <a:prstClr val="black">
                  <a:alpha val="54000"/>
                </a:prstClr>
              </a:outerShdw>
            </a:effectLst>
            <a:scene3d>
              <a:camera prst="perspectiveFront"/>
              <a:lightRig rig="soft" dir="t">
                <a:rot lat="0" lon="0" rev="18000000"/>
              </a:lightRig>
            </a:scene3d>
            <a:sp3d extrusionH="762000" prstMaterial="plastic">
              <a:bevelT w="25400" h="2540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mn-cs"/>
                </a:rPr>
                <a:t>T</a:t>
              </a:r>
            </a:p>
          </p:txBody>
        </p:sp>
        <p:sp>
          <p:nvSpPr>
            <p:cNvPr id="18" name="Rectangle: Rounded Corners 21">
              <a:extLst>
                <a:ext uri="{FF2B5EF4-FFF2-40B4-BE49-F238E27FC236}">
                  <a16:creationId xmlns:a16="http://schemas.microsoft.com/office/drawing/2014/main" id="{AACB8FB1-AB45-47CF-918C-8C929CF96457}"/>
                </a:ext>
              </a:extLst>
            </p:cNvPr>
            <p:cNvSpPr/>
            <p:nvPr/>
          </p:nvSpPr>
          <p:spPr>
            <a:xfrm>
              <a:off x="7272011" y="5566200"/>
              <a:ext cx="3384000" cy="858596"/>
            </a:xfrm>
            <a:prstGeom prst="roundRect">
              <a:avLst>
                <a:gd name="adj" fmla="val 50000"/>
              </a:avLst>
            </a:prstGeom>
            <a:solidFill>
              <a:srgbClr val="EB1F4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6404AE8E-082B-4481-9F73-7ACED0261975}"/>
                </a:ext>
              </a:extLst>
            </p:cNvPr>
            <p:cNvSpPr/>
            <p:nvPr/>
          </p:nvSpPr>
          <p:spPr>
            <a:xfrm>
              <a:off x="7374997" y="5687868"/>
              <a:ext cx="604632" cy="604632"/>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266700" dir="1740000" sx="93000" sy="93000" algn="tl" rotWithShape="0">
                <a:prstClr val="black">
                  <a:alpha val="54000"/>
                </a:prstClr>
              </a:outerShdw>
            </a:effectLst>
            <a:scene3d>
              <a:camera prst="perspectiveFront"/>
              <a:lightRig rig="soft" dir="t">
                <a:rot lat="0" lon="0" rev="18000000"/>
              </a:lightRig>
            </a:scene3d>
            <a:sp3d extrusionH="762000" prstMaterial="plastic">
              <a:bevelT w="25400" h="2540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Arial"/>
                  <a:ea typeface="+mn-ea"/>
                  <a:cs typeface="+mn-cs"/>
                </a:rPr>
                <a:t>E</a:t>
              </a:r>
            </a:p>
          </p:txBody>
        </p:sp>
        <p:grpSp>
          <p:nvGrpSpPr>
            <p:cNvPr id="20" name="Group 19">
              <a:extLst>
                <a:ext uri="{FF2B5EF4-FFF2-40B4-BE49-F238E27FC236}">
                  <a16:creationId xmlns:a16="http://schemas.microsoft.com/office/drawing/2014/main" id="{2D3211AB-85B2-41B4-9231-FE7551D5FABA}"/>
                </a:ext>
              </a:extLst>
            </p:cNvPr>
            <p:cNvGrpSpPr/>
            <p:nvPr/>
          </p:nvGrpSpPr>
          <p:grpSpPr>
            <a:xfrm>
              <a:off x="4804254" y="3768496"/>
              <a:ext cx="2583491" cy="2314659"/>
              <a:chOff x="4374292" y="2234203"/>
              <a:chExt cx="3433898" cy="3076575"/>
            </a:xfrm>
          </p:grpSpPr>
          <p:sp>
            <p:nvSpPr>
              <p:cNvPr id="36" name="Oval 35">
                <a:extLst>
                  <a:ext uri="{FF2B5EF4-FFF2-40B4-BE49-F238E27FC236}">
                    <a16:creationId xmlns:a16="http://schemas.microsoft.com/office/drawing/2014/main" id="{4F2C2D0E-E9B7-4112-A64D-DE0E5D62083B}"/>
                  </a:ext>
                </a:extLst>
              </p:cNvPr>
              <p:cNvSpPr/>
              <p:nvPr/>
            </p:nvSpPr>
            <p:spPr>
              <a:xfrm>
                <a:off x="4546372" y="2234203"/>
                <a:ext cx="3076575" cy="3076575"/>
              </a:xfrm>
              <a:prstGeom prst="ellipse">
                <a:avLst/>
              </a:prstGeom>
              <a:noFill/>
              <a:ln w="34925" cap="rnd" cmpd="sng" algn="ctr">
                <a:solidFill>
                  <a:srgbClr val="84899F">
                    <a:lumMod val="60000"/>
                    <a:lumOff val="40000"/>
                  </a:srgbClr>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grpSp>
            <p:nvGrpSpPr>
              <p:cNvPr id="37" name="Group 36">
                <a:extLst>
                  <a:ext uri="{FF2B5EF4-FFF2-40B4-BE49-F238E27FC236}">
                    <a16:creationId xmlns:a16="http://schemas.microsoft.com/office/drawing/2014/main" id="{84832E40-C506-44DD-B4B0-5E96EECABBDE}"/>
                  </a:ext>
                </a:extLst>
              </p:cNvPr>
              <p:cNvGrpSpPr/>
              <p:nvPr/>
            </p:nvGrpSpPr>
            <p:grpSpPr>
              <a:xfrm>
                <a:off x="6975990" y="4711700"/>
                <a:ext cx="348224" cy="348224"/>
                <a:chOff x="4714875" y="2499793"/>
                <a:chExt cx="495300" cy="495300"/>
              </a:xfrm>
            </p:grpSpPr>
            <p:sp>
              <p:nvSpPr>
                <p:cNvPr id="53" name="Oval 52">
                  <a:extLst>
                    <a:ext uri="{FF2B5EF4-FFF2-40B4-BE49-F238E27FC236}">
                      <a16:creationId xmlns:a16="http://schemas.microsoft.com/office/drawing/2014/main" id="{98311D22-8B4D-4D16-849A-D786DDCF6E20}"/>
                    </a:ext>
                  </a:extLst>
                </p:cNvPr>
                <p:cNvSpPr/>
                <p:nvPr/>
              </p:nvSpPr>
              <p:spPr>
                <a:xfrm>
                  <a:off x="4884463" y="2669381"/>
                  <a:ext cx="156124" cy="156124"/>
                </a:xfrm>
                <a:prstGeom prst="ellipse">
                  <a:avLst/>
                </a:prstGeom>
                <a:solidFill>
                  <a:srgbClr val="EB1F4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sp>
              <p:nvSpPr>
                <p:cNvPr id="54" name="Circle: Hollow 125">
                  <a:extLst>
                    <a:ext uri="{FF2B5EF4-FFF2-40B4-BE49-F238E27FC236}">
                      <a16:creationId xmlns:a16="http://schemas.microsoft.com/office/drawing/2014/main" id="{44E4E662-8F08-4AC1-B6B4-698E8B470CA6}"/>
                    </a:ext>
                  </a:extLst>
                </p:cNvPr>
                <p:cNvSpPr/>
                <p:nvPr/>
              </p:nvSpPr>
              <p:spPr>
                <a:xfrm>
                  <a:off x="4714875" y="2499793"/>
                  <a:ext cx="495300" cy="495300"/>
                </a:xfrm>
                <a:prstGeom prst="donut">
                  <a:avLst>
                    <a:gd name="adj" fmla="val 15909"/>
                  </a:avLst>
                </a:prstGeom>
                <a:solidFill>
                  <a:srgbClr val="EB1F4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ckwell Light"/>
                    <a:ea typeface="+mn-ea"/>
                    <a:cs typeface="+mn-cs"/>
                  </a:endParaRPr>
                </a:p>
              </p:txBody>
            </p:sp>
          </p:grpSp>
          <p:grpSp>
            <p:nvGrpSpPr>
              <p:cNvPr id="38" name="Group 37">
                <a:extLst>
                  <a:ext uri="{FF2B5EF4-FFF2-40B4-BE49-F238E27FC236}">
                    <a16:creationId xmlns:a16="http://schemas.microsoft.com/office/drawing/2014/main" id="{F27669CB-2F76-4DC3-8993-360F596A18EE}"/>
                  </a:ext>
                </a:extLst>
              </p:cNvPr>
              <p:cNvGrpSpPr/>
              <p:nvPr/>
            </p:nvGrpSpPr>
            <p:grpSpPr>
              <a:xfrm>
                <a:off x="4825226" y="4720691"/>
                <a:ext cx="348224" cy="348224"/>
                <a:chOff x="4714875" y="2499793"/>
                <a:chExt cx="495300" cy="495300"/>
              </a:xfrm>
            </p:grpSpPr>
            <p:sp>
              <p:nvSpPr>
                <p:cNvPr id="51" name="Oval 50">
                  <a:extLst>
                    <a:ext uri="{FF2B5EF4-FFF2-40B4-BE49-F238E27FC236}">
                      <a16:creationId xmlns:a16="http://schemas.microsoft.com/office/drawing/2014/main" id="{4FC16B64-C1B4-46D8-8E3A-AE0F9B95015D}"/>
                    </a:ext>
                  </a:extLst>
                </p:cNvPr>
                <p:cNvSpPr/>
                <p:nvPr/>
              </p:nvSpPr>
              <p:spPr>
                <a:xfrm>
                  <a:off x="4884463" y="2669381"/>
                  <a:ext cx="156124" cy="156124"/>
                </a:xfrm>
                <a:prstGeom prst="ellipse">
                  <a:avLst/>
                </a:prstGeom>
                <a:solidFill>
                  <a:srgbClr val="EB1F4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sp>
              <p:nvSpPr>
                <p:cNvPr id="52" name="Circle: Hollow 128">
                  <a:extLst>
                    <a:ext uri="{FF2B5EF4-FFF2-40B4-BE49-F238E27FC236}">
                      <a16:creationId xmlns:a16="http://schemas.microsoft.com/office/drawing/2014/main" id="{16691FEC-AEE5-4D21-B9BE-424D3B636111}"/>
                    </a:ext>
                  </a:extLst>
                </p:cNvPr>
                <p:cNvSpPr/>
                <p:nvPr/>
              </p:nvSpPr>
              <p:spPr>
                <a:xfrm>
                  <a:off x="4714875" y="2499793"/>
                  <a:ext cx="495300" cy="495300"/>
                </a:xfrm>
                <a:prstGeom prst="donut">
                  <a:avLst>
                    <a:gd name="adj" fmla="val 15909"/>
                  </a:avLst>
                </a:prstGeom>
                <a:solidFill>
                  <a:srgbClr val="EB1F4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ckwell Light"/>
                    <a:ea typeface="+mn-ea"/>
                    <a:cs typeface="+mn-cs"/>
                  </a:endParaRPr>
                </a:p>
              </p:txBody>
            </p:sp>
          </p:grpSp>
          <p:grpSp>
            <p:nvGrpSpPr>
              <p:cNvPr id="39" name="Group 38">
                <a:extLst>
                  <a:ext uri="{FF2B5EF4-FFF2-40B4-BE49-F238E27FC236}">
                    <a16:creationId xmlns:a16="http://schemas.microsoft.com/office/drawing/2014/main" id="{27DD2701-9ABD-43AC-B5FA-55A8FAA7DF7C}"/>
                  </a:ext>
                </a:extLst>
              </p:cNvPr>
              <p:cNvGrpSpPr/>
              <p:nvPr/>
            </p:nvGrpSpPr>
            <p:grpSpPr>
              <a:xfrm>
                <a:off x="7059976" y="2603680"/>
                <a:ext cx="348224" cy="348224"/>
                <a:chOff x="4714875" y="2499793"/>
                <a:chExt cx="495300" cy="495300"/>
              </a:xfrm>
              <a:solidFill>
                <a:srgbClr val="1895B1"/>
              </a:solidFill>
            </p:grpSpPr>
            <p:sp>
              <p:nvSpPr>
                <p:cNvPr id="49" name="Oval 48">
                  <a:extLst>
                    <a:ext uri="{FF2B5EF4-FFF2-40B4-BE49-F238E27FC236}">
                      <a16:creationId xmlns:a16="http://schemas.microsoft.com/office/drawing/2014/main" id="{3B48F8FA-06C3-4BE9-9F7E-B7FE330FCB02}"/>
                    </a:ext>
                  </a:extLst>
                </p:cNvPr>
                <p:cNvSpPr/>
                <p:nvPr/>
              </p:nvSpPr>
              <p:spPr>
                <a:xfrm>
                  <a:off x="4884463" y="2669381"/>
                  <a:ext cx="156124" cy="156124"/>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sp>
              <p:nvSpPr>
                <p:cNvPr id="50" name="Circle: Hollow 131">
                  <a:extLst>
                    <a:ext uri="{FF2B5EF4-FFF2-40B4-BE49-F238E27FC236}">
                      <a16:creationId xmlns:a16="http://schemas.microsoft.com/office/drawing/2014/main" id="{BCB7DB92-0529-4E1A-8478-93B7A7C8CA11}"/>
                    </a:ext>
                  </a:extLst>
                </p:cNvPr>
                <p:cNvSpPr/>
                <p:nvPr/>
              </p:nvSpPr>
              <p:spPr>
                <a:xfrm>
                  <a:off x="4714875" y="2499793"/>
                  <a:ext cx="495300" cy="495300"/>
                </a:xfrm>
                <a:prstGeom prst="donut">
                  <a:avLst>
                    <a:gd name="adj" fmla="val 15909"/>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ckwell Light"/>
                    <a:ea typeface="+mn-ea"/>
                    <a:cs typeface="+mn-cs"/>
                  </a:endParaRPr>
                </a:p>
              </p:txBody>
            </p:sp>
          </p:grpSp>
          <p:grpSp>
            <p:nvGrpSpPr>
              <p:cNvPr id="40" name="Group 39">
                <a:extLst>
                  <a:ext uri="{FF2B5EF4-FFF2-40B4-BE49-F238E27FC236}">
                    <a16:creationId xmlns:a16="http://schemas.microsoft.com/office/drawing/2014/main" id="{B55A564E-AE35-40CC-88CA-B87810F65E68}"/>
                  </a:ext>
                </a:extLst>
              </p:cNvPr>
              <p:cNvGrpSpPr/>
              <p:nvPr/>
            </p:nvGrpSpPr>
            <p:grpSpPr>
              <a:xfrm>
                <a:off x="4705732" y="2664926"/>
                <a:ext cx="348224" cy="348224"/>
                <a:chOff x="4714875" y="2499793"/>
                <a:chExt cx="495300" cy="495300"/>
              </a:xfrm>
              <a:solidFill>
                <a:srgbClr val="1895B1"/>
              </a:solidFill>
            </p:grpSpPr>
            <p:sp>
              <p:nvSpPr>
                <p:cNvPr id="47" name="Oval 46">
                  <a:extLst>
                    <a:ext uri="{FF2B5EF4-FFF2-40B4-BE49-F238E27FC236}">
                      <a16:creationId xmlns:a16="http://schemas.microsoft.com/office/drawing/2014/main" id="{B440205E-7478-4E86-91FA-AFBFC7274EFA}"/>
                    </a:ext>
                  </a:extLst>
                </p:cNvPr>
                <p:cNvSpPr/>
                <p:nvPr/>
              </p:nvSpPr>
              <p:spPr>
                <a:xfrm>
                  <a:off x="4884463" y="2669381"/>
                  <a:ext cx="156124" cy="156124"/>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sp>
              <p:nvSpPr>
                <p:cNvPr id="48" name="Circle: Hollow 134">
                  <a:extLst>
                    <a:ext uri="{FF2B5EF4-FFF2-40B4-BE49-F238E27FC236}">
                      <a16:creationId xmlns:a16="http://schemas.microsoft.com/office/drawing/2014/main" id="{13D34BEB-93B6-470C-B629-F964B48A34C9}"/>
                    </a:ext>
                  </a:extLst>
                </p:cNvPr>
                <p:cNvSpPr/>
                <p:nvPr/>
              </p:nvSpPr>
              <p:spPr>
                <a:xfrm>
                  <a:off x="4714875" y="2499793"/>
                  <a:ext cx="495300" cy="495300"/>
                </a:xfrm>
                <a:prstGeom prst="donut">
                  <a:avLst>
                    <a:gd name="adj" fmla="val 15909"/>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ckwell Light"/>
                    <a:ea typeface="+mn-ea"/>
                    <a:cs typeface="+mn-cs"/>
                  </a:endParaRPr>
                </a:p>
              </p:txBody>
            </p:sp>
          </p:grpSp>
          <p:grpSp>
            <p:nvGrpSpPr>
              <p:cNvPr id="41" name="Group 40">
                <a:extLst>
                  <a:ext uri="{FF2B5EF4-FFF2-40B4-BE49-F238E27FC236}">
                    <a16:creationId xmlns:a16="http://schemas.microsoft.com/office/drawing/2014/main" id="{B11AC38B-2F7F-4FA3-A262-319E431F7846}"/>
                  </a:ext>
                </a:extLst>
              </p:cNvPr>
              <p:cNvGrpSpPr/>
              <p:nvPr/>
            </p:nvGrpSpPr>
            <p:grpSpPr>
              <a:xfrm>
                <a:off x="4374292" y="3626610"/>
                <a:ext cx="348224" cy="348224"/>
                <a:chOff x="4714875" y="2499793"/>
                <a:chExt cx="495300" cy="495300"/>
              </a:xfrm>
              <a:solidFill>
                <a:srgbClr val="1D3442"/>
              </a:solidFill>
            </p:grpSpPr>
            <p:sp>
              <p:nvSpPr>
                <p:cNvPr id="45" name="Oval 44">
                  <a:extLst>
                    <a:ext uri="{FF2B5EF4-FFF2-40B4-BE49-F238E27FC236}">
                      <a16:creationId xmlns:a16="http://schemas.microsoft.com/office/drawing/2014/main" id="{FC6CE47F-291C-452F-8F6A-1CAA7E7A46DE}"/>
                    </a:ext>
                  </a:extLst>
                </p:cNvPr>
                <p:cNvSpPr/>
                <p:nvPr/>
              </p:nvSpPr>
              <p:spPr>
                <a:xfrm>
                  <a:off x="4884463" y="2669381"/>
                  <a:ext cx="156124" cy="156124"/>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sp>
              <p:nvSpPr>
                <p:cNvPr id="46" name="Circle: Hollow 137">
                  <a:extLst>
                    <a:ext uri="{FF2B5EF4-FFF2-40B4-BE49-F238E27FC236}">
                      <a16:creationId xmlns:a16="http://schemas.microsoft.com/office/drawing/2014/main" id="{5DB8960F-1C72-45F5-94F3-50364EE6EBF6}"/>
                    </a:ext>
                  </a:extLst>
                </p:cNvPr>
                <p:cNvSpPr/>
                <p:nvPr/>
              </p:nvSpPr>
              <p:spPr>
                <a:xfrm>
                  <a:off x="4714875" y="2499793"/>
                  <a:ext cx="495300" cy="495300"/>
                </a:xfrm>
                <a:prstGeom prst="donut">
                  <a:avLst>
                    <a:gd name="adj" fmla="val 15909"/>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ckwell Light"/>
                    <a:ea typeface="+mn-ea"/>
                    <a:cs typeface="+mn-cs"/>
                  </a:endParaRPr>
                </a:p>
              </p:txBody>
            </p:sp>
          </p:grpSp>
          <p:grpSp>
            <p:nvGrpSpPr>
              <p:cNvPr id="42" name="Group 41">
                <a:extLst>
                  <a:ext uri="{FF2B5EF4-FFF2-40B4-BE49-F238E27FC236}">
                    <a16:creationId xmlns:a16="http://schemas.microsoft.com/office/drawing/2014/main" id="{DF20D2A3-37CF-4FAD-8298-25D7FE695EE9}"/>
                  </a:ext>
                </a:extLst>
              </p:cNvPr>
              <p:cNvGrpSpPr/>
              <p:nvPr/>
            </p:nvGrpSpPr>
            <p:grpSpPr>
              <a:xfrm>
                <a:off x="7459966" y="3615551"/>
                <a:ext cx="348224" cy="348224"/>
                <a:chOff x="4714875" y="2499793"/>
                <a:chExt cx="495300" cy="495300"/>
              </a:xfrm>
              <a:solidFill>
                <a:srgbClr val="1D3442"/>
              </a:solidFill>
            </p:grpSpPr>
            <p:sp>
              <p:nvSpPr>
                <p:cNvPr id="43" name="Oval 42">
                  <a:extLst>
                    <a:ext uri="{FF2B5EF4-FFF2-40B4-BE49-F238E27FC236}">
                      <a16:creationId xmlns:a16="http://schemas.microsoft.com/office/drawing/2014/main" id="{D12F9C55-5363-454F-8057-11C184AC71B4}"/>
                    </a:ext>
                  </a:extLst>
                </p:cNvPr>
                <p:cNvSpPr/>
                <p:nvPr/>
              </p:nvSpPr>
              <p:spPr>
                <a:xfrm>
                  <a:off x="4884463" y="2669381"/>
                  <a:ext cx="156124" cy="156124"/>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ckwell Light"/>
                    <a:ea typeface="+mn-ea"/>
                    <a:cs typeface="+mn-cs"/>
                  </a:endParaRPr>
                </a:p>
              </p:txBody>
            </p:sp>
            <p:sp>
              <p:nvSpPr>
                <p:cNvPr id="44" name="Circle: Hollow 140">
                  <a:extLst>
                    <a:ext uri="{FF2B5EF4-FFF2-40B4-BE49-F238E27FC236}">
                      <a16:creationId xmlns:a16="http://schemas.microsoft.com/office/drawing/2014/main" id="{3350A0CB-7A0D-4527-8BA5-91AEA66BC97E}"/>
                    </a:ext>
                  </a:extLst>
                </p:cNvPr>
                <p:cNvSpPr/>
                <p:nvPr/>
              </p:nvSpPr>
              <p:spPr>
                <a:xfrm>
                  <a:off x="4714875" y="2499793"/>
                  <a:ext cx="495300" cy="495300"/>
                </a:xfrm>
                <a:prstGeom prst="donut">
                  <a:avLst>
                    <a:gd name="adj" fmla="val 15909"/>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ckwell Light"/>
                    <a:ea typeface="+mn-ea"/>
                    <a:cs typeface="+mn-cs"/>
                  </a:endParaRPr>
                </a:p>
              </p:txBody>
            </p:sp>
          </p:grpSp>
        </p:grpSp>
        <p:grpSp>
          <p:nvGrpSpPr>
            <p:cNvPr id="21" name="Group 20">
              <a:extLst>
                <a:ext uri="{FF2B5EF4-FFF2-40B4-BE49-F238E27FC236}">
                  <a16:creationId xmlns:a16="http://schemas.microsoft.com/office/drawing/2014/main" id="{B756331D-DEA1-40EA-B911-6FF01E4D27DD}"/>
                </a:ext>
              </a:extLst>
            </p:cNvPr>
            <p:cNvGrpSpPr/>
            <p:nvPr/>
          </p:nvGrpSpPr>
          <p:grpSpPr>
            <a:xfrm>
              <a:off x="5218096" y="4056114"/>
              <a:ext cx="1739423" cy="1739423"/>
              <a:chOff x="4924358" y="2616496"/>
              <a:chExt cx="2311988" cy="2311988"/>
            </a:xfrm>
          </p:grpSpPr>
          <p:sp>
            <p:nvSpPr>
              <p:cNvPr id="34" name="Oval 33">
                <a:extLst>
                  <a:ext uri="{FF2B5EF4-FFF2-40B4-BE49-F238E27FC236}">
                    <a16:creationId xmlns:a16="http://schemas.microsoft.com/office/drawing/2014/main" id="{2543B2EF-2932-4440-AEBC-743B47E74690}"/>
                  </a:ext>
                </a:extLst>
              </p:cNvPr>
              <p:cNvSpPr/>
              <p:nvPr/>
            </p:nvSpPr>
            <p:spPr>
              <a:xfrm>
                <a:off x="4924358" y="2616496"/>
                <a:ext cx="2311988" cy="2311988"/>
              </a:xfrm>
              <a:prstGeom prst="ellipse">
                <a:avLst/>
              </a:prstGeom>
              <a:gradFill>
                <a:gsLst>
                  <a:gs pos="55000">
                    <a:srgbClr val="FFFFFF"/>
                  </a:gs>
                  <a:gs pos="99000">
                    <a:srgbClr val="FFFFFF">
                      <a:lumMod val="95000"/>
                    </a:srgbClr>
                  </a:gs>
                </a:gsLst>
                <a:path path="circle">
                  <a:fillToRect r="100000" b="100000"/>
                </a:path>
              </a:gradFill>
              <a:ln w="12700" cap="flat" cmpd="sng" algn="ctr">
                <a:noFill/>
                <a:prstDash val="solid"/>
                <a:miter lim="800000"/>
              </a:ln>
              <a:effectLst>
                <a:outerShdw blurRad="355600" dist="571500" dir="1740000" algn="tl" rotWithShape="0">
                  <a:prstClr val="black">
                    <a:alpha val="41000"/>
                  </a:prstClr>
                </a:outerShdw>
              </a:effectLst>
              <a:scene3d>
                <a:camera prst="perspectiveFront"/>
                <a:lightRig rig="soft" dir="t">
                  <a:rot lat="0" lon="0" rev="18000000"/>
                </a:lightRig>
              </a:scene3d>
              <a:sp3d extrusionH="762000" prstMaterial="plastic">
                <a:bevelT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 name="TextBox 34">
                <a:extLst>
                  <a:ext uri="{FF2B5EF4-FFF2-40B4-BE49-F238E27FC236}">
                    <a16:creationId xmlns:a16="http://schemas.microsoft.com/office/drawing/2014/main" id="{30407117-0C5D-471C-BA4B-EE31D7191D53}"/>
                  </a:ext>
                </a:extLst>
              </p:cNvPr>
              <p:cNvSpPr txBox="1"/>
              <p:nvPr/>
            </p:nvSpPr>
            <p:spPr>
              <a:xfrm>
                <a:off x="5171464" y="3520087"/>
                <a:ext cx="1860906" cy="5318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300" normalizeH="0" baseline="0" noProof="0" dirty="0">
                    <a:ln>
                      <a:noFill/>
                    </a:ln>
                    <a:solidFill>
                      <a:prstClr val="black"/>
                    </a:solidFill>
                    <a:effectLst/>
                    <a:uLnTx/>
                    <a:uFillTx/>
                    <a:latin typeface="Rockwell"/>
                    <a:ea typeface="+mn-ea"/>
                    <a:cs typeface="+mn-cs"/>
                  </a:rPr>
                  <a:t>STRIDE</a:t>
                </a:r>
                <a:r>
                  <a:rPr kumimoji="0" lang="en-GB" sz="1800" b="1" i="0" u="none" strike="noStrike" kern="1200" cap="none" spc="300" normalizeH="0" baseline="0" noProof="0" dirty="0">
                    <a:ln>
                      <a:noFill/>
                    </a:ln>
                    <a:solidFill>
                      <a:prstClr val="black"/>
                    </a:solidFill>
                    <a:effectLst/>
                    <a:uLnTx/>
                    <a:uFillTx/>
                    <a:latin typeface="Rockwell"/>
                    <a:ea typeface="+mn-ea"/>
                    <a:cs typeface="+mn-cs"/>
                  </a:rPr>
                  <a:t> </a:t>
                </a:r>
                <a:endParaRPr kumimoji="0" lang="en-GB" sz="1800" b="0" i="0" u="none" strike="noStrike" kern="1200" cap="none" spc="0" normalizeH="0" baseline="0" noProof="0" dirty="0">
                  <a:ln>
                    <a:noFill/>
                  </a:ln>
                  <a:solidFill>
                    <a:prstClr val="black"/>
                  </a:solidFill>
                  <a:effectLst/>
                  <a:uLnTx/>
                  <a:uFillTx/>
                  <a:latin typeface="Rockwell Light"/>
                  <a:ea typeface="+mn-ea"/>
                  <a:cs typeface="+mn-cs"/>
                </a:endParaRPr>
              </a:p>
            </p:txBody>
          </p:sp>
        </p:grpSp>
        <p:sp>
          <p:nvSpPr>
            <p:cNvPr id="22" name="TextBox 21">
              <a:extLst>
                <a:ext uri="{FF2B5EF4-FFF2-40B4-BE49-F238E27FC236}">
                  <a16:creationId xmlns:a16="http://schemas.microsoft.com/office/drawing/2014/main" id="{C77BFCE6-C642-4305-8BFA-7461B2C1CA4D}"/>
                </a:ext>
              </a:extLst>
            </p:cNvPr>
            <p:cNvSpPr txBox="1"/>
            <p:nvPr/>
          </p:nvSpPr>
          <p:spPr>
            <a:xfrm>
              <a:off x="1798676" y="3511115"/>
              <a:ext cx="10000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Spoofing</a:t>
              </a:r>
            </a:p>
          </p:txBody>
        </p:sp>
        <p:sp>
          <p:nvSpPr>
            <p:cNvPr id="23" name="TextBox 22">
              <a:extLst>
                <a:ext uri="{FF2B5EF4-FFF2-40B4-BE49-F238E27FC236}">
                  <a16:creationId xmlns:a16="http://schemas.microsoft.com/office/drawing/2014/main" id="{2D19E4AD-8AE1-4FC6-B55E-4538577BB475}"/>
                </a:ext>
              </a:extLst>
            </p:cNvPr>
            <p:cNvSpPr txBox="1"/>
            <p:nvPr/>
          </p:nvSpPr>
          <p:spPr>
            <a:xfrm>
              <a:off x="1793712" y="3866374"/>
              <a:ext cx="143500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Authentication</a:t>
              </a:r>
            </a:p>
          </p:txBody>
        </p:sp>
        <p:sp>
          <p:nvSpPr>
            <p:cNvPr id="24" name="TextBox 23">
              <a:extLst>
                <a:ext uri="{FF2B5EF4-FFF2-40B4-BE49-F238E27FC236}">
                  <a16:creationId xmlns:a16="http://schemas.microsoft.com/office/drawing/2014/main" id="{F9C4974D-B5FB-4954-AE95-7B56A1799625}"/>
                </a:ext>
              </a:extLst>
            </p:cNvPr>
            <p:cNvSpPr txBox="1"/>
            <p:nvPr/>
          </p:nvSpPr>
          <p:spPr>
            <a:xfrm>
              <a:off x="1574525" y="4580726"/>
              <a:ext cx="1135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Tampering</a:t>
              </a:r>
            </a:p>
          </p:txBody>
        </p:sp>
        <p:sp>
          <p:nvSpPr>
            <p:cNvPr id="25" name="TextBox 24">
              <a:extLst>
                <a:ext uri="{FF2B5EF4-FFF2-40B4-BE49-F238E27FC236}">
                  <a16:creationId xmlns:a16="http://schemas.microsoft.com/office/drawing/2014/main" id="{E24673D3-7701-4499-9D11-57B1AFA82705}"/>
                </a:ext>
              </a:extLst>
            </p:cNvPr>
            <p:cNvSpPr txBox="1"/>
            <p:nvPr/>
          </p:nvSpPr>
          <p:spPr>
            <a:xfrm>
              <a:off x="1569561" y="4935985"/>
              <a:ext cx="8851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Integrity</a:t>
              </a:r>
            </a:p>
          </p:txBody>
        </p:sp>
        <p:sp>
          <p:nvSpPr>
            <p:cNvPr id="26" name="TextBox 25">
              <a:extLst>
                <a:ext uri="{FF2B5EF4-FFF2-40B4-BE49-F238E27FC236}">
                  <a16:creationId xmlns:a16="http://schemas.microsoft.com/office/drawing/2014/main" id="{57963918-024F-49CD-8D8D-ADDE35512ECC}"/>
                </a:ext>
              </a:extLst>
            </p:cNvPr>
            <p:cNvSpPr txBox="1"/>
            <p:nvPr/>
          </p:nvSpPr>
          <p:spPr>
            <a:xfrm>
              <a:off x="1796416" y="5634259"/>
              <a:ext cx="12738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Repudiation</a:t>
              </a:r>
            </a:p>
          </p:txBody>
        </p:sp>
        <p:sp>
          <p:nvSpPr>
            <p:cNvPr id="27" name="TextBox 26">
              <a:extLst>
                <a:ext uri="{FF2B5EF4-FFF2-40B4-BE49-F238E27FC236}">
                  <a16:creationId xmlns:a16="http://schemas.microsoft.com/office/drawing/2014/main" id="{65E29721-8AA6-49D4-839D-9A7B321010DD}"/>
                </a:ext>
              </a:extLst>
            </p:cNvPr>
            <p:cNvSpPr txBox="1"/>
            <p:nvPr/>
          </p:nvSpPr>
          <p:spPr>
            <a:xfrm>
              <a:off x="1791452" y="5989518"/>
              <a:ext cx="16841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Non-</a:t>
              </a:r>
              <a:r>
                <a:rPr kumimoji="0" lang="en-GB" sz="16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repudiability</a:t>
              </a:r>
              <a:endPar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15531AA6-AC4F-4E8E-87EE-D2427D682F86}"/>
                </a:ext>
              </a:extLst>
            </p:cNvPr>
            <p:cNvSpPr txBox="1"/>
            <p:nvPr/>
          </p:nvSpPr>
          <p:spPr>
            <a:xfrm>
              <a:off x="8174672" y="3511115"/>
              <a:ext cx="222541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Information Disclosure</a:t>
              </a:r>
            </a:p>
          </p:txBody>
        </p:sp>
        <p:sp>
          <p:nvSpPr>
            <p:cNvPr id="29" name="TextBox 28">
              <a:extLst>
                <a:ext uri="{FF2B5EF4-FFF2-40B4-BE49-F238E27FC236}">
                  <a16:creationId xmlns:a16="http://schemas.microsoft.com/office/drawing/2014/main" id="{D395B676-B708-47BA-8CA3-44C50569499D}"/>
                </a:ext>
              </a:extLst>
            </p:cNvPr>
            <p:cNvSpPr txBox="1"/>
            <p:nvPr/>
          </p:nvSpPr>
          <p:spPr>
            <a:xfrm>
              <a:off x="8169708" y="3866374"/>
              <a:ext cx="143500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Confidentiality</a:t>
              </a:r>
            </a:p>
          </p:txBody>
        </p:sp>
        <p:sp>
          <p:nvSpPr>
            <p:cNvPr id="30" name="TextBox 29">
              <a:extLst>
                <a:ext uri="{FF2B5EF4-FFF2-40B4-BE49-F238E27FC236}">
                  <a16:creationId xmlns:a16="http://schemas.microsoft.com/office/drawing/2014/main" id="{AB9ECF64-9C60-4DC7-8E29-16109A09BCE7}"/>
                </a:ext>
              </a:extLst>
            </p:cNvPr>
            <p:cNvSpPr txBox="1"/>
            <p:nvPr/>
          </p:nvSpPr>
          <p:spPr>
            <a:xfrm>
              <a:off x="8391019" y="4580726"/>
              <a:ext cx="16943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Denial of Service</a:t>
              </a:r>
            </a:p>
          </p:txBody>
        </p:sp>
        <p:sp>
          <p:nvSpPr>
            <p:cNvPr id="31" name="TextBox 30">
              <a:extLst>
                <a:ext uri="{FF2B5EF4-FFF2-40B4-BE49-F238E27FC236}">
                  <a16:creationId xmlns:a16="http://schemas.microsoft.com/office/drawing/2014/main" id="{F73B44A6-5488-4BD2-A5D0-E23AE338103D}"/>
                </a:ext>
              </a:extLst>
            </p:cNvPr>
            <p:cNvSpPr txBox="1"/>
            <p:nvPr/>
          </p:nvSpPr>
          <p:spPr>
            <a:xfrm>
              <a:off x="8386055" y="4935985"/>
              <a:ext cx="10805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Availability</a:t>
              </a:r>
            </a:p>
          </p:txBody>
        </p:sp>
        <p:sp>
          <p:nvSpPr>
            <p:cNvPr id="32" name="TextBox 31">
              <a:extLst>
                <a:ext uri="{FF2B5EF4-FFF2-40B4-BE49-F238E27FC236}">
                  <a16:creationId xmlns:a16="http://schemas.microsoft.com/office/drawing/2014/main" id="{AC81E11B-4467-4D87-BF28-FFB31920A8F2}"/>
                </a:ext>
              </a:extLst>
            </p:cNvPr>
            <p:cNvSpPr txBox="1"/>
            <p:nvPr/>
          </p:nvSpPr>
          <p:spPr>
            <a:xfrm>
              <a:off x="8172412" y="5634259"/>
              <a:ext cx="20607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Elevation of Privilege</a:t>
              </a:r>
            </a:p>
          </p:txBody>
        </p:sp>
        <p:sp>
          <p:nvSpPr>
            <p:cNvPr id="33" name="TextBox 32">
              <a:extLst>
                <a:ext uri="{FF2B5EF4-FFF2-40B4-BE49-F238E27FC236}">
                  <a16:creationId xmlns:a16="http://schemas.microsoft.com/office/drawing/2014/main" id="{B07DA2D9-9FA3-4C32-9D21-274EB9749657}"/>
                </a:ext>
              </a:extLst>
            </p:cNvPr>
            <p:cNvSpPr txBox="1"/>
            <p:nvPr/>
          </p:nvSpPr>
          <p:spPr>
            <a:xfrm>
              <a:off x="8167448" y="5989518"/>
              <a:ext cx="134524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Authorization</a:t>
              </a:r>
            </a:p>
          </p:txBody>
        </p:sp>
      </p:grpSp>
      <p:grpSp>
        <p:nvGrpSpPr>
          <p:cNvPr id="55" name="Group 54">
            <a:extLst>
              <a:ext uri="{FF2B5EF4-FFF2-40B4-BE49-F238E27FC236}">
                <a16:creationId xmlns:a16="http://schemas.microsoft.com/office/drawing/2014/main" id="{7F02BA3D-7BA2-40C7-8AAA-6900A0E50AE7}"/>
              </a:ext>
            </a:extLst>
          </p:cNvPr>
          <p:cNvGrpSpPr/>
          <p:nvPr/>
        </p:nvGrpSpPr>
        <p:grpSpPr>
          <a:xfrm>
            <a:off x="11558999" y="964713"/>
            <a:ext cx="323850" cy="324895"/>
            <a:chOff x="11693125" y="130630"/>
            <a:chExt cx="368246" cy="369434"/>
          </a:xfrm>
        </p:grpSpPr>
        <p:sp>
          <p:nvSpPr>
            <p:cNvPr id="56" name="Freeform 5">
              <a:extLst>
                <a:ext uri="{FF2B5EF4-FFF2-40B4-BE49-F238E27FC236}">
                  <a16:creationId xmlns:a16="http://schemas.microsoft.com/office/drawing/2014/main" id="{6137F0C0-A638-4592-9DAA-69930747AD9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
              <a:extLst>
                <a:ext uri="{FF2B5EF4-FFF2-40B4-BE49-F238E27FC236}">
                  <a16:creationId xmlns:a16="http://schemas.microsoft.com/office/drawing/2014/main" id="{FB67C0C6-9F31-4F10-B862-F1C31180DEF2}"/>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a:extLst>
                <a:ext uri="{FF2B5EF4-FFF2-40B4-BE49-F238E27FC236}">
                  <a16:creationId xmlns:a16="http://schemas.microsoft.com/office/drawing/2014/main" id="{CE382F96-763C-4DA5-A663-51F350726A5B}"/>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33369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8FA4E4D-136A-42D2-A7BB-7A3DEB16165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spcBef>
                <a:spcPct val="0"/>
              </a:spcBef>
            </a:pPr>
            <a:r>
              <a:rPr lang="en-US" sz="5400" kern="1200">
                <a:solidFill>
                  <a:srgbClr val="FFFFFF"/>
                </a:solidFill>
                <a:latin typeface="+mj-lt"/>
                <a:ea typeface="+mj-ea"/>
                <a:cs typeface="+mj-cs"/>
              </a:rPr>
              <a:t>STRIDE</a:t>
            </a:r>
          </a:p>
        </p:txBody>
      </p:sp>
      <p:cxnSp>
        <p:nvCxnSpPr>
          <p:cNvPr id="80" name="Straight Connector 7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516B664-1D6C-4BD5-8F6B-67B90ACB6190}"/>
              </a:ext>
            </a:extLst>
          </p:cNvPr>
          <p:cNvPicPr>
            <a:picLocks noChangeAspect="1"/>
          </p:cNvPicPr>
          <p:nvPr/>
        </p:nvPicPr>
        <p:blipFill>
          <a:blip r:embed="rId2"/>
          <a:stretch>
            <a:fillRect/>
          </a:stretch>
        </p:blipFill>
        <p:spPr>
          <a:xfrm>
            <a:off x="1889043" y="2509911"/>
            <a:ext cx="8413914" cy="4224718"/>
          </a:xfrm>
          <a:prstGeom prst="rect">
            <a:avLst/>
          </a:prstGeom>
        </p:spPr>
      </p:pic>
    </p:spTree>
    <p:extLst>
      <p:ext uri="{BB962C8B-B14F-4D97-AF65-F5344CB8AC3E}">
        <p14:creationId xmlns:p14="http://schemas.microsoft.com/office/powerpoint/2010/main" val="330861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E909F06-93CE-426D-BFD7-FFCAF6BDB35D}"/>
              </a:ext>
            </a:extLst>
          </p:cNvPr>
          <p:cNvSpPr/>
          <p:nvPr/>
        </p:nvSpPr>
        <p:spPr>
          <a:xfrm>
            <a:off x="762097" y="862343"/>
            <a:ext cx="6118999" cy="4110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400"/>
              </a:spcBef>
            </a:pPr>
            <a:r>
              <a:rPr lang="en-SG" dirty="0">
                <a:solidFill>
                  <a:srgbClr val="FF0000"/>
                </a:solidFill>
              </a:rPr>
              <a:t>&lt;To fill in the names of the rest of the attendees…&gt;</a:t>
            </a:r>
          </a:p>
        </p:txBody>
      </p:sp>
      <p:grpSp>
        <p:nvGrpSpPr>
          <p:cNvPr id="54" name="Group 53">
            <a:extLst>
              <a:ext uri="{FF2B5EF4-FFF2-40B4-BE49-F238E27FC236}">
                <a16:creationId xmlns:a16="http://schemas.microsoft.com/office/drawing/2014/main" id="{76A3F492-C071-448F-8C81-5CE670D4C998}"/>
              </a:ext>
            </a:extLst>
          </p:cNvPr>
          <p:cNvGrpSpPr/>
          <p:nvPr/>
        </p:nvGrpSpPr>
        <p:grpSpPr>
          <a:xfrm>
            <a:off x="715763" y="5043631"/>
            <a:ext cx="6165333" cy="1460361"/>
            <a:chOff x="713757" y="2088451"/>
            <a:chExt cx="6165333" cy="684588"/>
          </a:xfrm>
        </p:grpSpPr>
        <p:sp>
          <p:nvSpPr>
            <p:cNvPr id="55" name="Rectangle 54">
              <a:extLst>
                <a:ext uri="{FF2B5EF4-FFF2-40B4-BE49-F238E27FC236}">
                  <a16:creationId xmlns:a16="http://schemas.microsoft.com/office/drawing/2014/main" id="{0BD65787-F303-4019-B3EA-E8D1BF816CEB}"/>
                </a:ext>
              </a:extLst>
            </p:cNvPr>
            <p:cNvSpPr/>
            <p:nvPr/>
          </p:nvSpPr>
          <p:spPr>
            <a:xfrm>
              <a:off x="713757" y="2088451"/>
              <a:ext cx="6165333" cy="684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400"/>
                </a:spcBef>
              </a:pPr>
              <a:endParaRPr lang="en-SG"/>
            </a:p>
          </p:txBody>
        </p:sp>
        <p:sp>
          <p:nvSpPr>
            <p:cNvPr id="57" name="Rectangle 56">
              <a:extLst>
                <a:ext uri="{FF2B5EF4-FFF2-40B4-BE49-F238E27FC236}">
                  <a16:creationId xmlns:a16="http://schemas.microsoft.com/office/drawing/2014/main" id="{4489EE1F-C311-4DC8-AF82-48EFBA471662}"/>
                </a:ext>
              </a:extLst>
            </p:cNvPr>
            <p:cNvSpPr/>
            <p:nvPr/>
          </p:nvSpPr>
          <p:spPr>
            <a:xfrm>
              <a:off x="860473" y="2162816"/>
              <a:ext cx="2894672" cy="334816"/>
            </a:xfrm>
            <a:prstGeom prst="rect">
              <a:avLst/>
            </a:prstGeom>
          </p:spPr>
          <p:txBody>
            <a:bodyPr wrap="square">
              <a:spAutoFit/>
            </a:bodyPr>
            <a:lstStyle/>
            <a:p>
              <a:pPr lvl="0">
                <a:spcBef>
                  <a:spcPts val="400"/>
                </a:spcBef>
                <a:defRPr/>
              </a:pPr>
              <a:r>
                <a:rPr lang="en-US" sz="1600" b="1" dirty="0">
                  <a:solidFill>
                    <a:srgbClr val="000000"/>
                  </a:solidFill>
                </a:rPr>
                <a:t>Kristie Wee</a:t>
              </a:r>
            </a:p>
            <a:p>
              <a:pPr lvl="0">
                <a:spcBef>
                  <a:spcPts val="400"/>
                </a:spcBef>
                <a:defRPr/>
              </a:pPr>
              <a:r>
                <a:rPr lang="en-US" sz="1100" dirty="0">
                  <a:solidFill>
                    <a:srgbClr val="0095A5"/>
                  </a:solidFill>
                </a:rPr>
                <a:t>Account Director</a:t>
              </a:r>
            </a:p>
          </p:txBody>
        </p:sp>
      </p:grpSp>
      <p:sp>
        <p:nvSpPr>
          <p:cNvPr id="2" name="Title 1">
            <a:extLst>
              <a:ext uri="{FF2B5EF4-FFF2-40B4-BE49-F238E27FC236}">
                <a16:creationId xmlns:a16="http://schemas.microsoft.com/office/drawing/2014/main" id="{46547257-240D-4F0F-92F5-50E6A52BE448}"/>
              </a:ext>
            </a:extLst>
          </p:cNvPr>
          <p:cNvSpPr>
            <a:spLocks noGrp="1"/>
          </p:cNvSpPr>
          <p:nvPr>
            <p:ph type="title"/>
          </p:nvPr>
        </p:nvSpPr>
        <p:spPr>
          <a:xfrm>
            <a:off x="230636" y="101603"/>
            <a:ext cx="9564526" cy="507509"/>
          </a:xfrm>
        </p:spPr>
        <p:txBody>
          <a:bodyPr/>
          <a:lstStyle/>
          <a:p>
            <a:r>
              <a:rPr lang="en-SG" sz="3600" b="1" dirty="0">
                <a:solidFill>
                  <a:schemeClr val="tx1"/>
                </a:solidFill>
                <a:latin typeface="+mn-lt"/>
                <a:ea typeface="Yu Gothic Medium" panose="020B0500000000000000" pitchFamily="34" charset="-128"/>
              </a:rPr>
              <a:t>Introduction</a:t>
            </a:r>
          </a:p>
        </p:txBody>
      </p:sp>
      <p:sp>
        <p:nvSpPr>
          <p:cNvPr id="4" name="Slide Number Placeholder 3">
            <a:extLst>
              <a:ext uri="{FF2B5EF4-FFF2-40B4-BE49-F238E27FC236}">
                <a16:creationId xmlns:a16="http://schemas.microsoft.com/office/drawing/2014/main" id="{9A01B30E-E4E9-4E59-AB11-CCD53EF4DEA9}"/>
              </a:ext>
            </a:extLst>
          </p:cNvPr>
          <p:cNvSpPr>
            <a:spLocks noGrp="1"/>
          </p:cNvSpPr>
          <p:nvPr>
            <p:ph type="sldNum" sz="quarter" idx="4"/>
          </p:nvPr>
        </p:nvSpPr>
        <p:spPr>
          <a:xfrm>
            <a:off x="17764525" y="6138867"/>
            <a:ext cx="58079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136175B-9F56-446F-BB9C-BE13B4272F5C}" type="slidenum">
              <a:rPr kumimoji="0" lang="en-GB" sz="1000" b="0" i="0" u="none" strike="noStrike" kern="1200" cap="none" spc="0" normalizeH="0" baseline="0" noProof="0" smtClean="0">
                <a:ln>
                  <a:noFill/>
                </a:ln>
                <a:solidFill>
                  <a:srgbClr val="373737"/>
                </a:solidFill>
                <a:effectLst/>
                <a:uLnTx/>
                <a:uFillTx/>
                <a:latin typeface="Arial"/>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srgbClr val="373737"/>
              </a:solidFill>
              <a:effectLst/>
              <a:uLnTx/>
              <a:uFillTx/>
              <a:latin typeface="Arial"/>
              <a:cs typeface="Arial" charset="0"/>
            </a:endParaRPr>
          </a:p>
        </p:txBody>
      </p:sp>
      <p:pic>
        <p:nvPicPr>
          <p:cNvPr id="11" name="Picture 10">
            <a:extLst>
              <a:ext uri="{FF2B5EF4-FFF2-40B4-BE49-F238E27FC236}">
                <a16:creationId xmlns:a16="http://schemas.microsoft.com/office/drawing/2014/main" id="{ED0E302F-5DA9-42BD-A1B3-9580A22C7A1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68066" y="0"/>
            <a:ext cx="4923933" cy="6858000"/>
          </a:xfrm>
          <a:prstGeom prst="rect">
            <a:avLst/>
          </a:prstGeom>
        </p:spPr>
      </p:pic>
      <p:grpSp>
        <p:nvGrpSpPr>
          <p:cNvPr id="9" name="Group 8">
            <a:extLst>
              <a:ext uri="{FF2B5EF4-FFF2-40B4-BE49-F238E27FC236}">
                <a16:creationId xmlns:a16="http://schemas.microsoft.com/office/drawing/2014/main" id="{53506916-F44B-469E-9EC5-4E505BE465A2}"/>
              </a:ext>
            </a:extLst>
          </p:cNvPr>
          <p:cNvGrpSpPr/>
          <p:nvPr/>
        </p:nvGrpSpPr>
        <p:grpSpPr>
          <a:xfrm>
            <a:off x="10981336" y="282406"/>
            <a:ext cx="936459" cy="322975"/>
            <a:chOff x="4305449" y="-79513"/>
            <a:chExt cx="3035217" cy="1046814"/>
          </a:xfrm>
          <a:solidFill>
            <a:srgbClr val="FFFFFF"/>
          </a:solidFill>
        </p:grpSpPr>
        <p:grpSp>
          <p:nvGrpSpPr>
            <p:cNvPr id="10" name="Group 9">
              <a:extLst>
                <a:ext uri="{FF2B5EF4-FFF2-40B4-BE49-F238E27FC236}">
                  <a16:creationId xmlns:a16="http://schemas.microsoft.com/office/drawing/2014/main" id="{C6B36E04-DB6B-4F06-A5EE-C0EA6D1E7926}"/>
                </a:ext>
              </a:extLst>
            </p:cNvPr>
            <p:cNvGrpSpPr/>
            <p:nvPr userDrawn="1"/>
          </p:nvGrpSpPr>
          <p:grpSpPr>
            <a:xfrm>
              <a:off x="4305449" y="-79513"/>
              <a:ext cx="3035217" cy="800931"/>
              <a:chOff x="4305449" y="-79513"/>
              <a:chExt cx="3035217" cy="800931"/>
            </a:xfrm>
            <a:grpFill/>
          </p:grpSpPr>
          <p:grpSp>
            <p:nvGrpSpPr>
              <p:cNvPr id="27" name="Group 26">
                <a:extLst>
                  <a:ext uri="{FF2B5EF4-FFF2-40B4-BE49-F238E27FC236}">
                    <a16:creationId xmlns:a16="http://schemas.microsoft.com/office/drawing/2014/main" id="{A25A4F1A-3189-4430-8E93-7B8E2C051390}"/>
                  </a:ext>
                </a:extLst>
              </p:cNvPr>
              <p:cNvGrpSpPr/>
              <p:nvPr userDrawn="1"/>
            </p:nvGrpSpPr>
            <p:grpSpPr>
              <a:xfrm>
                <a:off x="4305449" y="-79513"/>
                <a:ext cx="3035217" cy="800931"/>
                <a:chOff x="17228" y="-4174521"/>
                <a:chExt cx="12103952" cy="3193981"/>
              </a:xfrm>
              <a:grpFill/>
            </p:grpSpPr>
            <p:sp>
              <p:nvSpPr>
                <p:cNvPr id="29" name="Freeform 43">
                  <a:extLst>
                    <a:ext uri="{FF2B5EF4-FFF2-40B4-BE49-F238E27FC236}">
                      <a16:creationId xmlns:a16="http://schemas.microsoft.com/office/drawing/2014/main" id="{C9A2DFE4-1B9C-4A8D-A371-AEE276D03730}"/>
                    </a:ext>
                  </a:extLst>
                </p:cNvPr>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Freeform 44">
                  <a:extLst>
                    <a:ext uri="{FF2B5EF4-FFF2-40B4-BE49-F238E27FC236}">
                      <a16:creationId xmlns:a16="http://schemas.microsoft.com/office/drawing/2014/main" id="{CA2011EE-02AC-46D9-84E8-0B97A3CF5A8A}"/>
                    </a:ext>
                  </a:extLst>
                </p:cNvPr>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8" name="Freeform 42">
                <a:extLst>
                  <a:ext uri="{FF2B5EF4-FFF2-40B4-BE49-F238E27FC236}">
                    <a16:creationId xmlns:a16="http://schemas.microsoft.com/office/drawing/2014/main" id="{89A99F36-852C-44A2-90BE-8831EAD4586A}"/>
                  </a:ext>
                </a:extLst>
              </p:cNvPr>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3564F1B7-963C-4C08-986E-CB6AF78F6870}"/>
                </a:ext>
              </a:extLst>
            </p:cNvPr>
            <p:cNvGrpSpPr/>
            <p:nvPr userDrawn="1"/>
          </p:nvGrpSpPr>
          <p:grpSpPr>
            <a:xfrm>
              <a:off x="5297353" y="756957"/>
              <a:ext cx="2032994" cy="210344"/>
              <a:chOff x="3972780" y="-838818"/>
              <a:chExt cx="8107257" cy="838818"/>
            </a:xfrm>
            <a:grpFill/>
          </p:grpSpPr>
          <p:sp>
            <p:nvSpPr>
              <p:cNvPr id="14" name="Freeform 28">
                <a:extLst>
                  <a:ext uri="{FF2B5EF4-FFF2-40B4-BE49-F238E27FC236}">
                    <a16:creationId xmlns:a16="http://schemas.microsoft.com/office/drawing/2014/main" id="{86A735AB-08E6-4F17-8FBB-3B50AA94F102}"/>
                  </a:ext>
                </a:extLst>
              </p:cNvPr>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29">
                <a:extLst>
                  <a:ext uri="{FF2B5EF4-FFF2-40B4-BE49-F238E27FC236}">
                    <a16:creationId xmlns:a16="http://schemas.microsoft.com/office/drawing/2014/main" id="{60985437-B428-406B-9830-FBA1393F7782}"/>
                  </a:ext>
                </a:extLst>
              </p:cNvPr>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6" name="Freeform 30">
                <a:extLst>
                  <a:ext uri="{FF2B5EF4-FFF2-40B4-BE49-F238E27FC236}">
                    <a16:creationId xmlns:a16="http://schemas.microsoft.com/office/drawing/2014/main" id="{F5E40DE2-96D5-4137-9D54-287065066BBE}"/>
                  </a:ext>
                </a:extLst>
              </p:cNvPr>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31">
                <a:extLst>
                  <a:ext uri="{FF2B5EF4-FFF2-40B4-BE49-F238E27FC236}">
                    <a16:creationId xmlns:a16="http://schemas.microsoft.com/office/drawing/2014/main" id="{9A4E93C5-0ED0-4259-ADD9-F7A12C0BDCA2}"/>
                  </a:ext>
                </a:extLst>
              </p:cNvPr>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32">
                <a:extLst>
                  <a:ext uri="{FF2B5EF4-FFF2-40B4-BE49-F238E27FC236}">
                    <a16:creationId xmlns:a16="http://schemas.microsoft.com/office/drawing/2014/main" id="{856AF045-AEF9-4B29-AB16-A5B5302BCD06}"/>
                  </a:ext>
                </a:extLst>
              </p:cNvPr>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33">
                <a:extLst>
                  <a:ext uri="{FF2B5EF4-FFF2-40B4-BE49-F238E27FC236}">
                    <a16:creationId xmlns:a16="http://schemas.microsoft.com/office/drawing/2014/main" id="{9678B61F-AC24-45EA-B534-FA0AB0B611B8}"/>
                  </a:ext>
                </a:extLst>
              </p:cNvPr>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34">
                <a:extLst>
                  <a:ext uri="{FF2B5EF4-FFF2-40B4-BE49-F238E27FC236}">
                    <a16:creationId xmlns:a16="http://schemas.microsoft.com/office/drawing/2014/main" id="{457D94D3-CD4F-4EB3-886B-4725AE443015}"/>
                  </a:ext>
                </a:extLst>
              </p:cNvPr>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35">
                <a:extLst>
                  <a:ext uri="{FF2B5EF4-FFF2-40B4-BE49-F238E27FC236}">
                    <a16:creationId xmlns:a16="http://schemas.microsoft.com/office/drawing/2014/main" id="{69EAA330-ED17-4600-A3AD-CC2F4012F390}"/>
                  </a:ext>
                </a:extLst>
              </p:cNvPr>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36">
                <a:extLst>
                  <a:ext uri="{FF2B5EF4-FFF2-40B4-BE49-F238E27FC236}">
                    <a16:creationId xmlns:a16="http://schemas.microsoft.com/office/drawing/2014/main" id="{F85502CB-B623-414C-B8C0-F2ECE6E39F86}"/>
                  </a:ext>
                </a:extLst>
              </p:cNvPr>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37">
                <a:extLst>
                  <a:ext uri="{FF2B5EF4-FFF2-40B4-BE49-F238E27FC236}">
                    <a16:creationId xmlns:a16="http://schemas.microsoft.com/office/drawing/2014/main" id="{6D99EEE1-BBCB-4767-A564-F54536AC6382}"/>
                  </a:ext>
                </a:extLst>
              </p:cNvPr>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38">
                <a:extLst>
                  <a:ext uri="{FF2B5EF4-FFF2-40B4-BE49-F238E27FC236}">
                    <a16:creationId xmlns:a16="http://schemas.microsoft.com/office/drawing/2014/main" id="{D1A1E6F6-145A-4CB5-9E43-B506CC33221C}"/>
                  </a:ext>
                </a:extLst>
              </p:cNvPr>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39">
                <a:extLst>
                  <a:ext uri="{FF2B5EF4-FFF2-40B4-BE49-F238E27FC236}">
                    <a16:creationId xmlns:a16="http://schemas.microsoft.com/office/drawing/2014/main" id="{76D3725A-7722-49FB-B462-FFB14E2F722B}"/>
                  </a:ext>
                </a:extLst>
              </p:cNvPr>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40">
                <a:extLst>
                  <a:ext uri="{FF2B5EF4-FFF2-40B4-BE49-F238E27FC236}">
                    <a16:creationId xmlns:a16="http://schemas.microsoft.com/office/drawing/2014/main" id="{BD1035C3-3D7A-4A77-A536-A527CEADC42C}"/>
                  </a:ext>
                </a:extLst>
              </p:cNvPr>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
        <p:nvSpPr>
          <p:cNvPr id="36" name="Rectangle 35">
            <a:extLst>
              <a:ext uri="{FF2B5EF4-FFF2-40B4-BE49-F238E27FC236}">
                <a16:creationId xmlns:a16="http://schemas.microsoft.com/office/drawing/2014/main" id="{5BE64652-CFF2-4164-B4F2-45DC5001D380}"/>
              </a:ext>
            </a:extLst>
          </p:cNvPr>
          <p:cNvSpPr/>
          <p:nvPr/>
        </p:nvSpPr>
        <p:spPr>
          <a:xfrm>
            <a:off x="4109201" y="4320093"/>
            <a:ext cx="2802155" cy="507831"/>
          </a:xfrm>
          <a:prstGeom prst="rect">
            <a:avLst/>
          </a:prstGeom>
        </p:spPr>
        <p:txBody>
          <a:bodyPr wrap="square">
            <a:spAutoFit/>
          </a:bodyPr>
          <a:lstStyle/>
          <a:p>
            <a:pPr lvl="0">
              <a:spcBef>
                <a:spcPts val="400"/>
              </a:spcBef>
              <a:defRPr/>
            </a:pPr>
            <a:r>
              <a:rPr lang="en-US" sz="1600" b="1" dirty="0">
                <a:solidFill>
                  <a:srgbClr val="000000"/>
                </a:solidFill>
              </a:rPr>
              <a:t>Luo Dong Hua</a:t>
            </a:r>
            <a:br>
              <a:rPr lang="en-US" sz="1400" dirty="0">
                <a:solidFill>
                  <a:srgbClr val="000000"/>
                </a:solidFill>
              </a:rPr>
            </a:br>
            <a:r>
              <a:rPr lang="en-US" sz="1100" dirty="0">
                <a:solidFill>
                  <a:srgbClr val="0095A5"/>
                </a:solidFill>
              </a:rPr>
              <a:t>Solution Architect</a:t>
            </a:r>
          </a:p>
        </p:txBody>
      </p:sp>
      <p:sp>
        <p:nvSpPr>
          <p:cNvPr id="80" name="Rectangle 79">
            <a:extLst>
              <a:ext uri="{FF2B5EF4-FFF2-40B4-BE49-F238E27FC236}">
                <a16:creationId xmlns:a16="http://schemas.microsoft.com/office/drawing/2014/main" id="{838FFC36-045C-41BE-8215-079423D16DED}"/>
              </a:ext>
            </a:extLst>
          </p:cNvPr>
          <p:cNvSpPr/>
          <p:nvPr/>
        </p:nvSpPr>
        <p:spPr>
          <a:xfrm>
            <a:off x="958427" y="1042472"/>
            <a:ext cx="2702775" cy="559127"/>
          </a:xfrm>
          <a:prstGeom prst="rect">
            <a:avLst/>
          </a:prstGeom>
        </p:spPr>
        <p:txBody>
          <a:bodyPr wrap="square">
            <a:spAutoFit/>
          </a:bodyPr>
          <a:lstStyle/>
          <a:p>
            <a:pPr lvl="0">
              <a:defRPr/>
            </a:pPr>
            <a:r>
              <a:rPr lang="en-SG" sz="1600" b="1" dirty="0"/>
              <a:t>Darren Yeo</a:t>
            </a:r>
          </a:p>
          <a:p>
            <a:pPr lvl="0">
              <a:spcBef>
                <a:spcPts val="400"/>
              </a:spcBef>
              <a:defRPr/>
            </a:pPr>
            <a:r>
              <a:rPr lang="en-US" sz="1100" dirty="0">
                <a:solidFill>
                  <a:srgbClr val="0095A5"/>
                </a:solidFill>
              </a:rPr>
              <a:t>Security Lead Consultant </a:t>
            </a:r>
          </a:p>
        </p:txBody>
      </p:sp>
      <p:sp>
        <p:nvSpPr>
          <p:cNvPr id="82" name="Rectangle 81">
            <a:extLst>
              <a:ext uri="{FF2B5EF4-FFF2-40B4-BE49-F238E27FC236}">
                <a16:creationId xmlns:a16="http://schemas.microsoft.com/office/drawing/2014/main" id="{4E37438A-1A40-4535-AB77-0E4B83F839F1}"/>
              </a:ext>
            </a:extLst>
          </p:cNvPr>
          <p:cNvSpPr/>
          <p:nvPr/>
        </p:nvSpPr>
        <p:spPr>
          <a:xfrm>
            <a:off x="854679" y="5761393"/>
            <a:ext cx="2234490" cy="559127"/>
          </a:xfrm>
          <a:prstGeom prst="rect">
            <a:avLst/>
          </a:prstGeom>
        </p:spPr>
        <p:txBody>
          <a:bodyPr wrap="square">
            <a:spAutoFit/>
          </a:bodyPr>
          <a:lstStyle/>
          <a:p>
            <a:pPr lvl="0">
              <a:spcBef>
                <a:spcPts val="400"/>
              </a:spcBef>
              <a:defRPr/>
            </a:pPr>
            <a:r>
              <a:rPr lang="en-US" sz="1600" b="1" dirty="0">
                <a:solidFill>
                  <a:srgbClr val="000000"/>
                </a:solidFill>
              </a:rPr>
              <a:t>Quek Seow Hiah</a:t>
            </a:r>
          </a:p>
          <a:p>
            <a:pPr lvl="0">
              <a:spcBef>
                <a:spcPts val="400"/>
              </a:spcBef>
              <a:defRPr/>
            </a:pPr>
            <a:r>
              <a:rPr lang="en-US" sz="1100" dirty="0">
                <a:solidFill>
                  <a:srgbClr val="0095A5"/>
                </a:solidFill>
              </a:rPr>
              <a:t>Solution Manager</a:t>
            </a:r>
          </a:p>
        </p:txBody>
      </p:sp>
      <p:sp>
        <p:nvSpPr>
          <p:cNvPr id="83" name="Rectangle 82">
            <a:extLst>
              <a:ext uri="{FF2B5EF4-FFF2-40B4-BE49-F238E27FC236}">
                <a16:creationId xmlns:a16="http://schemas.microsoft.com/office/drawing/2014/main" id="{ACF2D28F-CF4D-4B8C-85D4-1E5751A0C5FE}"/>
              </a:ext>
            </a:extLst>
          </p:cNvPr>
          <p:cNvSpPr/>
          <p:nvPr/>
        </p:nvSpPr>
        <p:spPr>
          <a:xfrm>
            <a:off x="4145977" y="5202266"/>
            <a:ext cx="2402283" cy="559127"/>
          </a:xfrm>
          <a:prstGeom prst="rect">
            <a:avLst/>
          </a:prstGeom>
        </p:spPr>
        <p:txBody>
          <a:bodyPr wrap="square">
            <a:spAutoFit/>
          </a:bodyPr>
          <a:lstStyle/>
          <a:p>
            <a:pPr lvl="0">
              <a:spcBef>
                <a:spcPts val="400"/>
              </a:spcBef>
              <a:defRPr/>
            </a:pPr>
            <a:r>
              <a:rPr lang="en-US" sz="1600" b="1" dirty="0">
                <a:solidFill>
                  <a:srgbClr val="000000"/>
                </a:solidFill>
              </a:rPr>
              <a:t>Edwin Ang </a:t>
            </a:r>
          </a:p>
          <a:p>
            <a:pPr lvl="0">
              <a:spcBef>
                <a:spcPts val="400"/>
              </a:spcBef>
              <a:defRPr/>
            </a:pPr>
            <a:r>
              <a:rPr lang="en-US" sz="1100" dirty="0">
                <a:solidFill>
                  <a:srgbClr val="0095A5"/>
                </a:solidFill>
              </a:rPr>
              <a:t>Practice Lead, Identity &amp; KMS</a:t>
            </a:r>
          </a:p>
        </p:txBody>
      </p:sp>
      <p:sp>
        <p:nvSpPr>
          <p:cNvPr id="59" name="Rectangle 58">
            <a:extLst>
              <a:ext uri="{FF2B5EF4-FFF2-40B4-BE49-F238E27FC236}">
                <a16:creationId xmlns:a16="http://schemas.microsoft.com/office/drawing/2014/main" id="{9C26F102-602E-4A6D-8A5D-08A8C9FBA2E4}"/>
              </a:ext>
            </a:extLst>
          </p:cNvPr>
          <p:cNvSpPr/>
          <p:nvPr/>
        </p:nvSpPr>
        <p:spPr>
          <a:xfrm>
            <a:off x="854679" y="4290409"/>
            <a:ext cx="2802155" cy="507831"/>
          </a:xfrm>
          <a:prstGeom prst="rect">
            <a:avLst/>
          </a:prstGeom>
        </p:spPr>
        <p:txBody>
          <a:bodyPr wrap="square">
            <a:spAutoFit/>
          </a:bodyPr>
          <a:lstStyle/>
          <a:p>
            <a:pPr lvl="0">
              <a:spcBef>
                <a:spcPts val="400"/>
              </a:spcBef>
              <a:defRPr/>
            </a:pPr>
            <a:r>
              <a:rPr lang="en-US" sz="1600" b="1" dirty="0">
                <a:solidFill>
                  <a:srgbClr val="000000"/>
                </a:solidFill>
              </a:rPr>
              <a:t>Tumulak Sharon Desuyo</a:t>
            </a:r>
            <a:br>
              <a:rPr lang="en-US" sz="1400" dirty="0">
                <a:solidFill>
                  <a:srgbClr val="000000"/>
                </a:solidFill>
              </a:rPr>
            </a:br>
            <a:r>
              <a:rPr lang="en-US" sz="1100" dirty="0">
                <a:solidFill>
                  <a:srgbClr val="0095A5"/>
                </a:solidFill>
              </a:rPr>
              <a:t>PM, Advanced Analytics &amp; Big Data</a:t>
            </a:r>
          </a:p>
        </p:txBody>
      </p:sp>
      <p:sp>
        <p:nvSpPr>
          <p:cNvPr id="50" name="Rectangle 49">
            <a:extLst>
              <a:ext uri="{FF2B5EF4-FFF2-40B4-BE49-F238E27FC236}">
                <a16:creationId xmlns:a16="http://schemas.microsoft.com/office/drawing/2014/main" id="{9B09769A-2AC0-4A7C-885E-287B07C02E76}"/>
              </a:ext>
            </a:extLst>
          </p:cNvPr>
          <p:cNvSpPr/>
          <p:nvPr/>
        </p:nvSpPr>
        <p:spPr>
          <a:xfrm>
            <a:off x="4089987" y="5832584"/>
            <a:ext cx="2802155" cy="507831"/>
          </a:xfrm>
          <a:prstGeom prst="rect">
            <a:avLst/>
          </a:prstGeom>
        </p:spPr>
        <p:txBody>
          <a:bodyPr wrap="square">
            <a:spAutoFit/>
          </a:bodyPr>
          <a:lstStyle/>
          <a:p>
            <a:pPr lvl="0">
              <a:spcBef>
                <a:spcPts val="400"/>
              </a:spcBef>
              <a:defRPr/>
            </a:pPr>
            <a:r>
              <a:rPr lang="en-US" sz="1600" b="1" dirty="0">
                <a:solidFill>
                  <a:srgbClr val="000000"/>
                </a:solidFill>
              </a:rPr>
              <a:t>Jason Lu</a:t>
            </a:r>
            <a:br>
              <a:rPr lang="en-US" sz="1400" dirty="0">
                <a:solidFill>
                  <a:srgbClr val="000000"/>
                </a:solidFill>
              </a:rPr>
            </a:br>
            <a:r>
              <a:rPr lang="en-US" sz="1100" dirty="0">
                <a:solidFill>
                  <a:srgbClr val="0095A5"/>
                </a:solidFill>
              </a:rPr>
              <a:t>Pre-Sales Consultant, Security</a:t>
            </a:r>
          </a:p>
        </p:txBody>
      </p:sp>
    </p:spTree>
    <p:extLst>
      <p:ext uri="{BB962C8B-B14F-4D97-AF65-F5344CB8AC3E}">
        <p14:creationId xmlns:p14="http://schemas.microsoft.com/office/powerpoint/2010/main" val="707300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STRIDE Methodology</a:t>
            </a:r>
          </a:p>
        </p:txBody>
      </p:sp>
      <p:sp>
        <p:nvSpPr>
          <p:cNvPr id="5" name="Slide Number Placeholder 4"/>
          <p:cNvSpPr>
            <a:spLocks noGrp="1"/>
          </p:cNvSpPr>
          <p:nvPr>
            <p:ph type="sldNum"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C9EABC9-A6DF-4002-BA8F-FA0D4CABB02D}" type="slidenum">
              <a:rPr kumimoji="0" lang="en-US" sz="1100" b="0" i="0" u="none" strike="noStrike" kern="1200" cap="none" spc="0" normalizeH="0" baseline="0" noProof="0" smtClean="0">
                <a:ln>
                  <a:noFill/>
                </a:ln>
                <a:solidFill>
                  <a:srgbClr val="000000"/>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srgbClr val="000000"/>
              </a:solidFill>
              <a:effectLst/>
              <a:uLnTx/>
              <a:uFillTx/>
              <a:latin typeface="Arial" charset="0"/>
              <a:cs typeface="Arial" charset="0"/>
            </a:endParaRPr>
          </a:p>
        </p:txBody>
      </p:sp>
      <p:sp>
        <p:nvSpPr>
          <p:cNvPr id="15" name="TextBox 14"/>
          <p:cNvSpPr txBox="1"/>
          <p:nvPr/>
        </p:nvSpPr>
        <p:spPr>
          <a:xfrm>
            <a:off x="8836025" y="1881076"/>
            <a:ext cx="3130688"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First, the security threat scenarios are determined in the 1st 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The 2nd column (Impact) is evaluated and determine which of the C, I, A areas are affected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The mitigations in the 3rd column (mitigations and security controls) is documented to address the threat in the 1st column (Security Threat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Identified gaps and recommendations if any will be documented in the 3</a:t>
            </a:r>
            <a:r>
              <a:rPr kumimoji="0" lang="en-US" sz="1600" b="0" i="0" u="none" strike="noStrike" kern="1200" cap="none" spc="0" normalizeH="0" baseline="30000" noProof="0" dirty="0">
                <a:ln>
                  <a:noFill/>
                </a:ln>
                <a:solidFill>
                  <a:srgbClr val="000000"/>
                </a:solidFill>
                <a:effectLst/>
                <a:uLnTx/>
                <a:uFillTx/>
                <a:latin typeface="Arial"/>
                <a:ea typeface="+mn-ea"/>
                <a:cs typeface="+mn-cs"/>
              </a:rPr>
              <a:t>rd</a:t>
            </a:r>
            <a:r>
              <a:rPr kumimoji="0" lang="en-US" sz="1600" b="0" i="0" u="none" strike="noStrike" kern="1200" cap="none" spc="0" normalizeH="0" baseline="0" noProof="0" dirty="0">
                <a:ln>
                  <a:noFill/>
                </a:ln>
                <a:solidFill>
                  <a:srgbClr val="000000"/>
                </a:solidFill>
                <a:effectLst/>
                <a:uLnTx/>
                <a:uFillTx/>
                <a:latin typeface="Arial"/>
                <a:ea typeface="+mn-ea"/>
                <a:cs typeface="+mn-cs"/>
              </a:rPr>
              <a:t> 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 Placeholder 3"/>
          <p:cNvSpPr>
            <a:spLocks noGrp="1"/>
          </p:cNvSpPr>
          <p:nvPr>
            <p:ph type="body" idx="16"/>
          </p:nvPr>
        </p:nvSpPr>
        <p:spPr/>
        <p:txBody>
          <a:bodyPr/>
          <a:lstStyle/>
          <a:p>
            <a:r>
              <a:rPr lang="en-SG" dirty="0"/>
              <a:t> </a:t>
            </a:r>
          </a:p>
        </p:txBody>
      </p:sp>
      <p:pic>
        <p:nvPicPr>
          <p:cNvPr id="3" name="Picture 2">
            <a:extLst>
              <a:ext uri="{FF2B5EF4-FFF2-40B4-BE49-F238E27FC236}">
                <a16:creationId xmlns:a16="http://schemas.microsoft.com/office/drawing/2014/main" id="{D4CB241E-D6B3-4EEC-93EA-413FE52E7EED}"/>
              </a:ext>
            </a:extLst>
          </p:cNvPr>
          <p:cNvPicPr>
            <a:picLocks noChangeAspect="1"/>
          </p:cNvPicPr>
          <p:nvPr/>
        </p:nvPicPr>
        <p:blipFill>
          <a:blip r:embed="rId2"/>
          <a:stretch>
            <a:fillRect/>
          </a:stretch>
        </p:blipFill>
        <p:spPr>
          <a:xfrm>
            <a:off x="457201" y="2084525"/>
            <a:ext cx="8267700" cy="4363641"/>
          </a:xfrm>
          <a:prstGeom prst="rect">
            <a:avLst/>
          </a:prstGeom>
        </p:spPr>
      </p:pic>
      <p:grpSp>
        <p:nvGrpSpPr>
          <p:cNvPr id="7" name="Group 6">
            <a:extLst>
              <a:ext uri="{FF2B5EF4-FFF2-40B4-BE49-F238E27FC236}">
                <a16:creationId xmlns:a16="http://schemas.microsoft.com/office/drawing/2014/main" id="{E447F86A-EC66-4E5E-908E-47B0866BB7C0}"/>
              </a:ext>
            </a:extLst>
          </p:cNvPr>
          <p:cNvGrpSpPr/>
          <p:nvPr/>
        </p:nvGrpSpPr>
        <p:grpSpPr>
          <a:xfrm>
            <a:off x="11558999" y="906210"/>
            <a:ext cx="323850" cy="324895"/>
            <a:chOff x="11693125" y="130630"/>
            <a:chExt cx="368246" cy="369434"/>
          </a:xfrm>
        </p:grpSpPr>
        <p:sp>
          <p:nvSpPr>
            <p:cNvPr id="8" name="Freeform 5">
              <a:extLst>
                <a:ext uri="{FF2B5EF4-FFF2-40B4-BE49-F238E27FC236}">
                  <a16:creationId xmlns:a16="http://schemas.microsoft.com/office/drawing/2014/main" id="{0E4DC997-C255-4793-9876-B2874AFFFD71}"/>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2E4D289A-6914-41FE-8245-39568AAC6F2E}"/>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7CFEF7CC-1E06-44BE-A385-BBEBD3BC52B6}"/>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661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Spoofing &amp; Tampering</a:t>
            </a:r>
          </a:p>
        </p:txBody>
      </p:sp>
      <p:sp>
        <p:nvSpPr>
          <p:cNvPr id="8" name="Content Placeholder 4"/>
          <p:cNvSpPr txBox="1">
            <a:spLocks/>
          </p:cNvSpPr>
          <p:nvPr/>
        </p:nvSpPr>
        <p:spPr>
          <a:xfrm>
            <a:off x="838200" y="1962036"/>
            <a:ext cx="5181600"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Spoofing</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Network intrusion via network parameter entry points (i.e. MOH CDR Intranet)</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Uncontrolled network roaming within MOH CDR local area network </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Unauthorised</a:t>
            </a:r>
            <a:r>
              <a:rPr kumimoji="0" lang="en-US" sz="1600" b="0" i="0" u="none" strike="noStrike" kern="1200" cap="none" spc="0" normalizeH="0" baseline="0" noProof="0" dirty="0">
                <a:ln>
                  <a:noFill/>
                </a:ln>
                <a:solidFill>
                  <a:srgbClr val="000000"/>
                </a:solidFill>
                <a:effectLst/>
                <a:uLnTx/>
                <a:uFillTx/>
                <a:latin typeface="Arial" charset="0"/>
                <a:cs typeface="Arial" charset="0"/>
              </a:rPr>
              <a:t> access to backend databases via front-end systems, external networks or within internal network (e.g. SQL injection attacks, remote network access, etc.)</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Exploitation of default accounts and passwords</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Eavesdropping / data theft at various points when data is in transit</a:t>
            </a:r>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Tampering</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Unauthorised</a:t>
            </a:r>
            <a:r>
              <a:rPr kumimoji="0" lang="en-US" sz="1600" b="0" i="0" u="none" strike="noStrike" kern="1200" cap="none" spc="0" normalizeH="0" baseline="0" noProof="0" dirty="0">
                <a:ln>
                  <a:noFill/>
                </a:ln>
                <a:solidFill>
                  <a:srgbClr val="000000"/>
                </a:solidFill>
                <a:effectLst/>
                <a:uLnTx/>
                <a:uFillTx/>
                <a:latin typeface="Arial" charset="0"/>
                <a:cs typeface="Arial" charset="0"/>
              </a:rPr>
              <a:t> changes carried out on production systems</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Tampering of audit logs during transit and at rest</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Inaccurate system  timings on audit logs </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Data being tampered / exfiltrated via interception of data at various points when data is in  transit</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Deliberate tampering of data at rest</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Unauthorised</a:t>
            </a:r>
            <a:r>
              <a:rPr kumimoji="0" lang="en-US" sz="1600" b="0" i="0" u="none" strike="noStrike" kern="1200" cap="none" spc="0" normalizeH="0" baseline="0" noProof="0" dirty="0">
                <a:ln>
                  <a:noFill/>
                </a:ln>
                <a:solidFill>
                  <a:srgbClr val="000000"/>
                </a:solidFill>
                <a:effectLst/>
                <a:uLnTx/>
                <a:uFillTx/>
                <a:latin typeface="Arial" charset="0"/>
                <a:cs typeface="Arial" charset="0"/>
              </a:rPr>
              <a:t> changes to program source codes</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Exploitation of system services due to weak system security</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p:txBody>
      </p:sp>
      <p:grpSp>
        <p:nvGrpSpPr>
          <p:cNvPr id="5" name="Group 4">
            <a:extLst>
              <a:ext uri="{FF2B5EF4-FFF2-40B4-BE49-F238E27FC236}">
                <a16:creationId xmlns:a16="http://schemas.microsoft.com/office/drawing/2014/main" id="{A6A080D8-7545-42C3-931E-79DD5BFA5675}"/>
              </a:ext>
            </a:extLst>
          </p:cNvPr>
          <p:cNvGrpSpPr/>
          <p:nvPr/>
        </p:nvGrpSpPr>
        <p:grpSpPr>
          <a:xfrm>
            <a:off x="11600786" y="902038"/>
            <a:ext cx="323850" cy="324895"/>
            <a:chOff x="11693125" y="130630"/>
            <a:chExt cx="368246" cy="369434"/>
          </a:xfrm>
        </p:grpSpPr>
        <p:sp>
          <p:nvSpPr>
            <p:cNvPr id="6" name="Freeform 5">
              <a:extLst>
                <a:ext uri="{FF2B5EF4-FFF2-40B4-BE49-F238E27FC236}">
                  <a16:creationId xmlns:a16="http://schemas.microsoft.com/office/drawing/2014/main" id="{A8AF9BE0-E51C-4DF1-BD79-C48F663BCF47}"/>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E953AD73-1CB6-4466-8898-61DD7EF55B68}"/>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E0A23C13-DF8B-40DA-A011-FDE8DFA63FCA}"/>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144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Repudiation &amp; Information Disclosure</a:t>
            </a:r>
          </a:p>
        </p:txBody>
      </p:sp>
      <p:sp>
        <p:nvSpPr>
          <p:cNvPr id="8" name="Content Placeholder 4"/>
          <p:cNvSpPr txBox="1">
            <a:spLocks/>
          </p:cNvSpPr>
          <p:nvPr/>
        </p:nvSpPr>
        <p:spPr>
          <a:xfrm>
            <a:off x="838200" y="1962036"/>
            <a:ext cx="5181600"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Repudiation</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Undetected user/system events due to lack of audit logging of security events</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Ineffective handling and resolution of security incidents </a:t>
            </a:r>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Information Disclosure</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Unauthorised</a:t>
            </a:r>
            <a:r>
              <a:rPr kumimoji="0" lang="en-US" sz="1600" b="0" i="0" u="none" strike="noStrike" kern="1200" cap="none" spc="0" normalizeH="0" baseline="0" noProof="0" dirty="0">
                <a:ln>
                  <a:noFill/>
                </a:ln>
                <a:solidFill>
                  <a:srgbClr val="000000"/>
                </a:solidFill>
                <a:effectLst/>
                <a:uLnTx/>
                <a:uFillTx/>
                <a:latin typeface="Arial" charset="0"/>
                <a:cs typeface="Arial" charset="0"/>
              </a:rPr>
              <a:t> remote access to administer/ operate MCDR systems </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Unauthorised</a:t>
            </a:r>
            <a:r>
              <a:rPr kumimoji="0" lang="en-US" sz="1600" b="0" i="0" u="none" strike="noStrike" kern="1200" cap="none" spc="0" normalizeH="0" baseline="0" noProof="0" dirty="0">
                <a:ln>
                  <a:noFill/>
                </a:ln>
                <a:solidFill>
                  <a:srgbClr val="000000"/>
                </a:solidFill>
                <a:effectLst/>
                <a:uLnTx/>
                <a:uFillTx/>
                <a:latin typeface="Arial" charset="0"/>
                <a:cs typeface="Arial" charset="0"/>
              </a:rPr>
              <a:t> users accessing sensitive/classified information</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Attack on weak encryption</a:t>
            </a:r>
          </a:p>
        </p:txBody>
      </p:sp>
      <p:grpSp>
        <p:nvGrpSpPr>
          <p:cNvPr id="5" name="Group 4">
            <a:extLst>
              <a:ext uri="{FF2B5EF4-FFF2-40B4-BE49-F238E27FC236}">
                <a16:creationId xmlns:a16="http://schemas.microsoft.com/office/drawing/2014/main" id="{53692156-2796-4BBE-8896-7B5E895D989E}"/>
              </a:ext>
            </a:extLst>
          </p:cNvPr>
          <p:cNvGrpSpPr/>
          <p:nvPr/>
        </p:nvGrpSpPr>
        <p:grpSpPr>
          <a:xfrm>
            <a:off x="11558999" y="863378"/>
            <a:ext cx="323850" cy="324895"/>
            <a:chOff x="11693125" y="130630"/>
            <a:chExt cx="368246" cy="369434"/>
          </a:xfrm>
        </p:grpSpPr>
        <p:sp>
          <p:nvSpPr>
            <p:cNvPr id="6" name="Freeform 5">
              <a:extLst>
                <a:ext uri="{FF2B5EF4-FFF2-40B4-BE49-F238E27FC236}">
                  <a16:creationId xmlns:a16="http://schemas.microsoft.com/office/drawing/2014/main" id="{D85C0915-45B2-47B0-A935-594EE38D536E}"/>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E4BF7DE-6DC1-4D18-8E47-73F9290A6DB1}"/>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216D00ED-DCF7-4890-91B1-EBB3425FF8E4}"/>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0233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Denial of Service &amp; Elevation of Privileges</a:t>
            </a:r>
          </a:p>
        </p:txBody>
      </p:sp>
      <p:sp>
        <p:nvSpPr>
          <p:cNvPr id="8" name="Content Placeholder 4"/>
          <p:cNvSpPr txBox="1">
            <a:spLocks/>
          </p:cNvSpPr>
          <p:nvPr/>
        </p:nvSpPr>
        <p:spPr>
          <a:xfrm>
            <a:off x="838200" y="1962036"/>
            <a:ext cx="5181600"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Denial of Service</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Incapacitation of data channel through denial of service attacks </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Servers infected by malware, virus or worms</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Web server intrusion/denial of service due to inadequate application security protection</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Hackers attack IT systems through system vulnerabilities</a:t>
            </a:r>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Elevation of Privileges</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Abuse and/or misuse of valid user accounts which are granted permission to view sensitive information</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Exploitation of application / service accounts </a:t>
            </a:r>
          </a:p>
        </p:txBody>
      </p:sp>
      <p:grpSp>
        <p:nvGrpSpPr>
          <p:cNvPr id="5" name="Group 4">
            <a:extLst>
              <a:ext uri="{FF2B5EF4-FFF2-40B4-BE49-F238E27FC236}">
                <a16:creationId xmlns:a16="http://schemas.microsoft.com/office/drawing/2014/main" id="{12379BDE-54FF-442C-902E-885661B3E6BF}"/>
              </a:ext>
            </a:extLst>
          </p:cNvPr>
          <p:cNvGrpSpPr/>
          <p:nvPr/>
        </p:nvGrpSpPr>
        <p:grpSpPr>
          <a:xfrm>
            <a:off x="11600786" y="863378"/>
            <a:ext cx="323850" cy="324895"/>
            <a:chOff x="11693125" y="130630"/>
            <a:chExt cx="368246" cy="369434"/>
          </a:xfrm>
        </p:grpSpPr>
        <p:sp>
          <p:nvSpPr>
            <p:cNvPr id="6" name="Freeform 5">
              <a:extLst>
                <a:ext uri="{FF2B5EF4-FFF2-40B4-BE49-F238E27FC236}">
                  <a16:creationId xmlns:a16="http://schemas.microsoft.com/office/drawing/2014/main" id="{E3B61B8C-4897-4A8C-ABB3-13031BF0ABA5}"/>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1B620E5-9941-4CB3-B016-E4CEB2ED98A0}"/>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12DA261C-2088-421C-BB20-1B28652C7806}"/>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802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Spoofing (</a:t>
            </a:r>
            <a:r>
              <a:rPr lang="en-US" dirty="0">
                <a:solidFill>
                  <a:srgbClr val="0070C0"/>
                </a:solidFill>
              </a:rPr>
              <a:t>S</a:t>
            </a:r>
            <a:r>
              <a:rPr lang="en-US" dirty="0"/>
              <a:t>TRIDE) - Sample</a:t>
            </a:r>
          </a:p>
        </p:txBody>
      </p:sp>
      <p:sp>
        <p:nvSpPr>
          <p:cNvPr id="8" name="Content Placeholder 4"/>
          <p:cNvSpPr txBox="1">
            <a:spLocks/>
          </p:cNvSpPr>
          <p:nvPr/>
        </p:nvSpPr>
        <p:spPr>
          <a:xfrm>
            <a:off x="838200" y="1962036"/>
            <a:ext cx="5181600"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Security Threat Scenarios</a:t>
            </a:r>
            <a:endParaRPr kumimoji="0" lang="en-SG" sz="1600" b="1"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Network intrusion into MOH via network parameter entry points</a:t>
            </a: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I</a:t>
            </a:r>
            <a:r>
              <a:rPr kumimoji="0" lang="en-SG" sz="1600" b="1" i="0" u="none" strike="noStrike" kern="1200" cap="none" spc="0" normalizeH="0" baseline="0" noProof="0" dirty="0" err="1">
                <a:ln>
                  <a:noFill/>
                </a:ln>
                <a:solidFill>
                  <a:srgbClr val="000000"/>
                </a:solidFill>
                <a:effectLst/>
                <a:uLnTx/>
                <a:uFillTx/>
                <a:latin typeface="Arial" charset="0"/>
                <a:cs typeface="Arial" charset="0"/>
              </a:rPr>
              <a:t>mpact</a:t>
            </a:r>
            <a:endParaRPr kumimoji="0" lang="en-SG" sz="1600" b="1"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1. Compromise of Confidentiality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leakage of information</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2. Compromise of Integrity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compromise and corruption of information</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3. Compromise of Availability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compromise and loss of information</a:t>
            </a:r>
            <a:endParaRPr kumimoji="0" lang="en-SG" sz="1400" b="1" i="0" u="none" strike="noStrike" kern="1200" cap="none" spc="0" normalizeH="0" baseline="0" noProof="0" dirty="0">
              <a:ln>
                <a:noFill/>
              </a:ln>
              <a:solidFill>
                <a:srgbClr val="000000"/>
              </a:solidFill>
              <a:effectLst/>
              <a:uLnTx/>
              <a:uFillTx/>
              <a:latin typeface="Arial" charset="0"/>
              <a:cs typeface="Arial" charset="0"/>
            </a:endParaRPr>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Mitigations and Security Controls taking into consideration of the scenarios’ potential impact</a:t>
            </a: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MCDR system is an intranet system and is not accessible via internet</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Network Intrusion Prevention System (NIPS) is placed at perimeter of GCI network to monitor incoming network threats to GCI network (managed by GCI Central Firewall team)</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Multi-tier firewall setup and management is performed by GCI CFM</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Extranet zone is managed by MOH FM</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VAPT test will be conducted before system goes live</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0000"/>
                </a:solidFill>
                <a:effectLst/>
                <a:uLnTx/>
                <a:uFillTx/>
                <a:latin typeface="Arial" charset="0"/>
                <a:cs typeface="Arial" charset="0"/>
              </a:rPr>
              <a:t>Note: </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solidFill>
                <a:effectLst/>
                <a:uLnTx/>
                <a:uFillTx/>
                <a:latin typeface="Arial" charset="0"/>
                <a:cs typeface="Arial" charset="0"/>
              </a:rPr>
              <a:t>Medinet</a:t>
            </a:r>
            <a:r>
              <a:rPr kumimoji="0" lang="en-US" sz="1400" b="0" i="0" u="none" strike="noStrike" kern="1200" cap="none" spc="0" normalizeH="0" baseline="0" noProof="0" dirty="0">
                <a:ln>
                  <a:noFill/>
                </a:ln>
                <a:solidFill>
                  <a:srgbClr val="000000"/>
                </a:solidFill>
                <a:effectLst/>
                <a:uLnTx/>
                <a:uFillTx/>
                <a:latin typeface="Arial" charset="0"/>
                <a:cs typeface="Arial" charset="0"/>
              </a:rPr>
              <a:t> is only a tenant in the GCI network</a:t>
            </a:r>
          </a:p>
        </p:txBody>
      </p:sp>
      <p:grpSp>
        <p:nvGrpSpPr>
          <p:cNvPr id="5" name="Group 4">
            <a:extLst>
              <a:ext uri="{FF2B5EF4-FFF2-40B4-BE49-F238E27FC236}">
                <a16:creationId xmlns:a16="http://schemas.microsoft.com/office/drawing/2014/main" id="{A6646A09-B932-411D-811B-1256BC38B145}"/>
              </a:ext>
            </a:extLst>
          </p:cNvPr>
          <p:cNvGrpSpPr/>
          <p:nvPr/>
        </p:nvGrpSpPr>
        <p:grpSpPr>
          <a:xfrm>
            <a:off x="11558999" y="863378"/>
            <a:ext cx="323850" cy="324895"/>
            <a:chOff x="11693125" y="130630"/>
            <a:chExt cx="368246" cy="369434"/>
          </a:xfrm>
        </p:grpSpPr>
        <p:sp>
          <p:nvSpPr>
            <p:cNvPr id="6" name="Freeform 5">
              <a:extLst>
                <a:ext uri="{FF2B5EF4-FFF2-40B4-BE49-F238E27FC236}">
                  <a16:creationId xmlns:a16="http://schemas.microsoft.com/office/drawing/2014/main" id="{04E6790D-7ABF-40FA-AC65-C7BFCF0B30FF}"/>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4D1F10C-8598-4319-9537-68537EB625A1}"/>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89782240-4B54-4AAD-B70F-5D6D4CF39339}"/>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42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Elevation of Privileges (STRID</a:t>
            </a:r>
            <a:r>
              <a:rPr lang="en-US" dirty="0">
                <a:solidFill>
                  <a:srgbClr val="0070C0"/>
                </a:solidFill>
              </a:rPr>
              <a:t>E</a:t>
            </a:r>
            <a:r>
              <a:rPr lang="en-US" dirty="0">
                <a:solidFill>
                  <a:srgbClr val="000000"/>
                </a:solidFill>
              </a:rPr>
              <a:t>) - Sample</a:t>
            </a:r>
          </a:p>
        </p:txBody>
      </p:sp>
      <p:sp>
        <p:nvSpPr>
          <p:cNvPr id="8" name="Content Placeholder 4"/>
          <p:cNvSpPr txBox="1">
            <a:spLocks/>
          </p:cNvSpPr>
          <p:nvPr/>
        </p:nvSpPr>
        <p:spPr>
          <a:xfrm>
            <a:off x="838200" y="1962036"/>
            <a:ext cx="5181600"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Security Threat Scenarios</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Abuse and/or misuse of valid user accounts which are granted permission to view sensitive information</a:t>
            </a: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I</a:t>
            </a:r>
            <a:r>
              <a:rPr kumimoji="0" lang="en-SG" sz="1600" b="1" i="0" u="none" strike="noStrike" kern="1200" cap="none" spc="0" normalizeH="0" baseline="0" noProof="0" dirty="0" err="1">
                <a:ln>
                  <a:noFill/>
                </a:ln>
                <a:solidFill>
                  <a:srgbClr val="000000"/>
                </a:solidFill>
                <a:effectLst/>
                <a:uLnTx/>
                <a:uFillTx/>
                <a:latin typeface="Arial" charset="0"/>
                <a:cs typeface="Arial" charset="0"/>
              </a:rPr>
              <a:t>mpact</a:t>
            </a: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1. Compromise of Confidentiality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leakage of information</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Mitigations and Security Controls taking into consideration of the scenarios’ potential impact</a:t>
            </a: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Access roles and matrix will be defined in the project management (e.g. Data Stewards, Data Engineers, Data Scientist, Administrator)</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Administrators will be trained by NCS to perform FM role</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Active Directory is used to manage user access </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MCDR servers can only be  accessed directly from the Data Centre management console</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err="1">
                <a:ln>
                  <a:noFill/>
                </a:ln>
                <a:solidFill>
                  <a:srgbClr val="000000"/>
                </a:solidFill>
                <a:effectLst/>
                <a:uLnTx/>
                <a:uFillTx/>
                <a:latin typeface="Arial" charset="0"/>
                <a:cs typeface="Arial" charset="0"/>
              </a:rPr>
              <a:t>Medinet</a:t>
            </a:r>
            <a:r>
              <a:rPr kumimoji="0" lang="en-US" sz="1300" b="0" i="0" u="none" strike="noStrike" kern="1200" cap="none" spc="0" normalizeH="0" baseline="0" noProof="0" dirty="0">
                <a:ln>
                  <a:noFill/>
                </a:ln>
                <a:solidFill>
                  <a:srgbClr val="000000"/>
                </a:solidFill>
                <a:effectLst/>
                <a:uLnTx/>
                <a:uFillTx/>
                <a:latin typeface="Arial" charset="0"/>
                <a:cs typeface="Arial" charset="0"/>
              </a:rPr>
              <a:t> DAM is used for logging and monitoring of database activities</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Audit logging are enabled on all MCDR system (OS, database and application level) to capture user and system activities</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Administrative user accounts activities will be reviewed periodically</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p:txBody>
      </p:sp>
      <p:grpSp>
        <p:nvGrpSpPr>
          <p:cNvPr id="5" name="Group 4">
            <a:extLst>
              <a:ext uri="{FF2B5EF4-FFF2-40B4-BE49-F238E27FC236}">
                <a16:creationId xmlns:a16="http://schemas.microsoft.com/office/drawing/2014/main" id="{201B9ECC-DDCC-4BF2-B8DF-4A9FD7970AAF}"/>
              </a:ext>
            </a:extLst>
          </p:cNvPr>
          <p:cNvGrpSpPr/>
          <p:nvPr/>
        </p:nvGrpSpPr>
        <p:grpSpPr>
          <a:xfrm>
            <a:off x="11600786" y="912015"/>
            <a:ext cx="323850" cy="324895"/>
            <a:chOff x="11693125" y="130630"/>
            <a:chExt cx="368246" cy="369434"/>
          </a:xfrm>
        </p:grpSpPr>
        <p:sp>
          <p:nvSpPr>
            <p:cNvPr id="6" name="Freeform 5">
              <a:extLst>
                <a:ext uri="{FF2B5EF4-FFF2-40B4-BE49-F238E27FC236}">
                  <a16:creationId xmlns:a16="http://schemas.microsoft.com/office/drawing/2014/main" id="{B55B46E2-E70B-47B4-80F2-791DCCC88903}"/>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9068A40C-86A8-4909-9D11-40142CD48A18}"/>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689C153-3692-4348-BD9D-6BDDD3969F34}"/>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0994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Denial of Service (STRI</a:t>
            </a:r>
            <a:r>
              <a:rPr lang="en-US" dirty="0">
                <a:solidFill>
                  <a:srgbClr val="0070C0"/>
                </a:solidFill>
              </a:rPr>
              <a:t>D</a:t>
            </a:r>
            <a:r>
              <a:rPr lang="en-US" dirty="0"/>
              <a:t>E) - Sample</a:t>
            </a:r>
          </a:p>
        </p:txBody>
      </p:sp>
      <p:sp>
        <p:nvSpPr>
          <p:cNvPr id="8" name="Content Placeholder 4"/>
          <p:cNvSpPr txBox="1">
            <a:spLocks/>
          </p:cNvSpPr>
          <p:nvPr/>
        </p:nvSpPr>
        <p:spPr>
          <a:xfrm>
            <a:off x="838200" y="1962036"/>
            <a:ext cx="5181600" cy="3092708"/>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Security Threat Scenarios</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Servers infected by malware, virus or worms</a:t>
            </a: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I</a:t>
            </a:r>
            <a:r>
              <a:rPr kumimoji="0" lang="en-SG" sz="1600" b="1" i="0" u="none" strike="noStrike" kern="1200" cap="none" spc="0" normalizeH="0" baseline="0" noProof="0" dirty="0" err="1">
                <a:ln>
                  <a:noFill/>
                </a:ln>
                <a:solidFill>
                  <a:srgbClr val="000000"/>
                </a:solidFill>
                <a:effectLst/>
                <a:uLnTx/>
                <a:uFillTx/>
                <a:latin typeface="Arial" charset="0"/>
                <a:cs typeface="Arial" charset="0"/>
              </a:rPr>
              <a:t>mpact</a:t>
            </a:r>
            <a:endParaRPr kumimoji="0" lang="en-SG" sz="1600" b="1"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1. Compromise of Confidentiality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leakage of information</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2. Compromise of Integrity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compromise and corruption of information</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Compromised integrity of data if deliberate attempt to remove or modify data is possible.</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3. Compromise of Availability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Potential compromise and loss of information</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Denial of service from loss of or modified data</a:t>
            </a:r>
            <a:endParaRPr kumimoji="0" lang="en-SG" sz="1400" b="0" i="0" u="none" strike="noStrike" kern="1200" cap="none" spc="0" normalizeH="0" baseline="0" noProof="0" dirty="0">
              <a:ln>
                <a:noFill/>
              </a:ln>
              <a:solidFill>
                <a:srgbClr val="000000"/>
              </a:solidFill>
              <a:effectLst/>
              <a:uLnTx/>
              <a:uFillTx/>
              <a:latin typeface="Arial" charset="0"/>
              <a:cs typeface="Arial" charset="0"/>
            </a:endParaRP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cs typeface="Arial" charset="0"/>
              </a:rPr>
              <a:t>Users are unable to access the required data in a timely manner</a:t>
            </a:r>
            <a:endParaRPr kumimoji="0" lang="en-SG" sz="1400" b="1"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Mitigations and Security Controls taking into consideration of the scenarios’ potential impact</a:t>
            </a: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Windows and Linux (RHEL) servers are hardened during implementation</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Multi-tier firewall setup and management is performed by GCI CFM</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TrendMicro Antivirus is installed on MCDR servers to prevent malware intrusion and infection</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MOH FM will manage antivirus installation and log review</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Logs will be forwarded to MOH SIEM for centralized log management and monitoring by MOH FM</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Only WOG workstations and laptops is used to access MCDR</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Servers and WOG USB ports are locked down</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0000"/>
                </a:solidFill>
                <a:effectLst/>
                <a:uLnTx/>
                <a:uFillTx/>
                <a:latin typeface="Arial" charset="0"/>
                <a:cs typeface="Arial" charset="0"/>
              </a:rPr>
              <a:t>Note:</a:t>
            </a:r>
          </a:p>
          <a:p>
            <a:pPr marL="285750" marR="0" lvl="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charset="0"/>
                <a:cs typeface="Arial" charset="0"/>
              </a:rPr>
              <a:t>MOH to provide EDR for implementation</a:t>
            </a:r>
          </a:p>
        </p:txBody>
      </p:sp>
      <p:grpSp>
        <p:nvGrpSpPr>
          <p:cNvPr id="5" name="Group 4">
            <a:extLst>
              <a:ext uri="{FF2B5EF4-FFF2-40B4-BE49-F238E27FC236}">
                <a16:creationId xmlns:a16="http://schemas.microsoft.com/office/drawing/2014/main" id="{B1066E6E-67A7-4094-B4D4-7E708D20C893}"/>
              </a:ext>
            </a:extLst>
          </p:cNvPr>
          <p:cNvGrpSpPr/>
          <p:nvPr/>
        </p:nvGrpSpPr>
        <p:grpSpPr>
          <a:xfrm>
            <a:off x="11598028" y="859763"/>
            <a:ext cx="323850" cy="324895"/>
            <a:chOff x="11693125" y="130630"/>
            <a:chExt cx="368246" cy="369434"/>
          </a:xfrm>
        </p:grpSpPr>
        <p:sp>
          <p:nvSpPr>
            <p:cNvPr id="6" name="Freeform 5">
              <a:extLst>
                <a:ext uri="{FF2B5EF4-FFF2-40B4-BE49-F238E27FC236}">
                  <a16:creationId xmlns:a16="http://schemas.microsoft.com/office/drawing/2014/main" id="{38341F62-4356-4424-851B-42D310EF539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B99812AA-08D0-4AB0-85BD-2F1356540E4B}"/>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0EF715F4-714B-4651-BB60-4E7E15B10C3C}"/>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1920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8FA4E4D-136A-42D2-A7BB-7A3DEB16165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spcBef>
                <a:spcPct val="0"/>
              </a:spcBef>
            </a:pPr>
            <a:r>
              <a:rPr lang="en-US" sz="5400" kern="1200" dirty="0">
                <a:solidFill>
                  <a:srgbClr val="FFFFFF"/>
                </a:solidFill>
                <a:latin typeface="+mj-lt"/>
                <a:ea typeface="+mj-ea"/>
                <a:cs typeface="+mj-cs"/>
              </a:rPr>
              <a:t>DREAD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A2BBB-C6EB-4466-ACD0-DA23EB0940E4}"/>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3127985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DREAD on STRIDE Threats - Sample</a:t>
            </a:r>
          </a:p>
        </p:txBody>
      </p:sp>
      <p:sp>
        <p:nvSpPr>
          <p:cNvPr id="8" name="Content Placeholder 4"/>
          <p:cNvSpPr txBox="1">
            <a:spLocks/>
          </p:cNvSpPr>
          <p:nvPr/>
        </p:nvSpPr>
        <p:spPr>
          <a:xfrm>
            <a:off x="838200" y="1962036"/>
            <a:ext cx="5181600" cy="4120712"/>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Security Threat Scenarios</a:t>
            </a:r>
            <a:endParaRPr kumimoji="0" lang="en-SG" sz="1600" b="1"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1) Network intrusion into MOH via network parameter entry points (Threat No. 1 - Spoofing)</a:t>
            </a: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2) Abuse and/or misuse of valid user accounts which are granted permission to view sensitive information (Threat No. 22 – Elevation of Privileges)</a:t>
            </a: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3) Servers infected by malware, virus or worms</a:t>
            </a: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charset="0"/>
                <a:cs typeface="Arial" charset="0"/>
              </a:rPr>
              <a:t>(Threat No. 19 – Denial of Service)</a:t>
            </a:r>
          </a:p>
          <a:p>
            <a:pPr marL="0" marR="0" lvl="0" indent="0" algn="l" defTabSz="914400" rtl="0" eaLnBrk="1" fontAlgn="auto" latinLnBrk="0" hangingPunct="1">
              <a:lnSpc>
                <a:spcPct val="12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cs typeface="Arial" charset="0"/>
            </a:endParaRPr>
          </a:p>
        </p:txBody>
      </p:sp>
      <p:pic>
        <p:nvPicPr>
          <p:cNvPr id="12" name="Picture 11">
            <a:extLst>
              <a:ext uri="{FF2B5EF4-FFF2-40B4-BE49-F238E27FC236}">
                <a16:creationId xmlns:a16="http://schemas.microsoft.com/office/drawing/2014/main" id="{A9A1137A-31A5-4619-8D54-A749C95FC8D1}"/>
              </a:ext>
            </a:extLst>
          </p:cNvPr>
          <p:cNvPicPr>
            <a:picLocks noChangeAspect="1"/>
          </p:cNvPicPr>
          <p:nvPr/>
        </p:nvPicPr>
        <p:blipFill>
          <a:blip r:embed="rId2"/>
          <a:stretch>
            <a:fillRect/>
          </a:stretch>
        </p:blipFill>
        <p:spPr>
          <a:xfrm>
            <a:off x="6000749" y="2216483"/>
            <a:ext cx="3503553" cy="889574"/>
          </a:xfrm>
          <a:prstGeom prst="rect">
            <a:avLst/>
          </a:prstGeom>
        </p:spPr>
      </p:pic>
      <p:pic>
        <p:nvPicPr>
          <p:cNvPr id="13" name="Picture 12">
            <a:extLst>
              <a:ext uri="{FF2B5EF4-FFF2-40B4-BE49-F238E27FC236}">
                <a16:creationId xmlns:a16="http://schemas.microsoft.com/office/drawing/2014/main" id="{E0D8F435-980A-4F18-A0F0-921A10989E3D}"/>
              </a:ext>
            </a:extLst>
          </p:cNvPr>
          <p:cNvPicPr>
            <a:picLocks noChangeAspect="1"/>
          </p:cNvPicPr>
          <p:nvPr/>
        </p:nvPicPr>
        <p:blipFill>
          <a:blip r:embed="rId3"/>
          <a:stretch>
            <a:fillRect/>
          </a:stretch>
        </p:blipFill>
        <p:spPr>
          <a:xfrm>
            <a:off x="9725024" y="2216483"/>
            <a:ext cx="2062194" cy="889574"/>
          </a:xfrm>
          <a:prstGeom prst="rect">
            <a:avLst/>
          </a:prstGeom>
        </p:spPr>
      </p:pic>
      <p:pic>
        <p:nvPicPr>
          <p:cNvPr id="14" name="Picture 13">
            <a:extLst>
              <a:ext uri="{FF2B5EF4-FFF2-40B4-BE49-F238E27FC236}">
                <a16:creationId xmlns:a16="http://schemas.microsoft.com/office/drawing/2014/main" id="{44AD1F18-C6BC-41AA-993C-D49B7396188B}"/>
              </a:ext>
            </a:extLst>
          </p:cNvPr>
          <p:cNvPicPr>
            <a:picLocks noChangeAspect="1"/>
          </p:cNvPicPr>
          <p:nvPr/>
        </p:nvPicPr>
        <p:blipFill>
          <a:blip r:embed="rId4"/>
          <a:stretch>
            <a:fillRect/>
          </a:stretch>
        </p:blipFill>
        <p:spPr>
          <a:xfrm>
            <a:off x="6005512" y="3665715"/>
            <a:ext cx="3517239" cy="889574"/>
          </a:xfrm>
          <a:prstGeom prst="rect">
            <a:avLst/>
          </a:prstGeom>
        </p:spPr>
      </p:pic>
      <p:pic>
        <p:nvPicPr>
          <p:cNvPr id="15" name="Picture 14">
            <a:extLst>
              <a:ext uri="{FF2B5EF4-FFF2-40B4-BE49-F238E27FC236}">
                <a16:creationId xmlns:a16="http://schemas.microsoft.com/office/drawing/2014/main" id="{E3AB9FDF-C680-40C8-9B3A-4B9457E5143C}"/>
              </a:ext>
            </a:extLst>
          </p:cNvPr>
          <p:cNvPicPr>
            <a:picLocks noChangeAspect="1"/>
          </p:cNvPicPr>
          <p:nvPr/>
        </p:nvPicPr>
        <p:blipFill>
          <a:blip r:embed="rId5"/>
          <a:stretch>
            <a:fillRect/>
          </a:stretch>
        </p:blipFill>
        <p:spPr>
          <a:xfrm>
            <a:off x="9725024" y="3665715"/>
            <a:ext cx="2062194" cy="876095"/>
          </a:xfrm>
          <a:prstGeom prst="rect">
            <a:avLst/>
          </a:prstGeom>
        </p:spPr>
      </p:pic>
      <p:pic>
        <p:nvPicPr>
          <p:cNvPr id="16" name="Picture 15">
            <a:extLst>
              <a:ext uri="{FF2B5EF4-FFF2-40B4-BE49-F238E27FC236}">
                <a16:creationId xmlns:a16="http://schemas.microsoft.com/office/drawing/2014/main" id="{3B557964-12B8-418C-AF8A-6A088701034D}"/>
              </a:ext>
            </a:extLst>
          </p:cNvPr>
          <p:cNvPicPr>
            <a:picLocks noChangeAspect="1"/>
          </p:cNvPicPr>
          <p:nvPr/>
        </p:nvPicPr>
        <p:blipFill>
          <a:blip r:embed="rId6"/>
          <a:stretch>
            <a:fillRect/>
          </a:stretch>
        </p:blipFill>
        <p:spPr>
          <a:xfrm>
            <a:off x="6000749" y="5114947"/>
            <a:ext cx="3503552" cy="910372"/>
          </a:xfrm>
          <a:prstGeom prst="rect">
            <a:avLst/>
          </a:prstGeom>
        </p:spPr>
      </p:pic>
      <p:pic>
        <p:nvPicPr>
          <p:cNvPr id="17" name="Picture 16">
            <a:extLst>
              <a:ext uri="{FF2B5EF4-FFF2-40B4-BE49-F238E27FC236}">
                <a16:creationId xmlns:a16="http://schemas.microsoft.com/office/drawing/2014/main" id="{738B1A4D-CC31-4BEC-A3CF-96CA94F71B8A}"/>
              </a:ext>
            </a:extLst>
          </p:cNvPr>
          <p:cNvPicPr>
            <a:picLocks noChangeAspect="1"/>
          </p:cNvPicPr>
          <p:nvPr/>
        </p:nvPicPr>
        <p:blipFill>
          <a:blip r:embed="rId7"/>
          <a:stretch>
            <a:fillRect/>
          </a:stretch>
        </p:blipFill>
        <p:spPr>
          <a:xfrm>
            <a:off x="9725024" y="5101468"/>
            <a:ext cx="2141566" cy="876095"/>
          </a:xfrm>
          <a:prstGeom prst="rect">
            <a:avLst/>
          </a:prstGeom>
        </p:spPr>
      </p:pic>
      <p:grpSp>
        <p:nvGrpSpPr>
          <p:cNvPr id="10" name="Group 9">
            <a:extLst>
              <a:ext uri="{FF2B5EF4-FFF2-40B4-BE49-F238E27FC236}">
                <a16:creationId xmlns:a16="http://schemas.microsoft.com/office/drawing/2014/main" id="{35BFB239-DCD4-4B00-A9A3-52830ADCEAD3}"/>
              </a:ext>
            </a:extLst>
          </p:cNvPr>
          <p:cNvGrpSpPr/>
          <p:nvPr/>
        </p:nvGrpSpPr>
        <p:grpSpPr>
          <a:xfrm>
            <a:off x="11600786" y="863378"/>
            <a:ext cx="323850" cy="324895"/>
            <a:chOff x="11693125" y="130630"/>
            <a:chExt cx="368246" cy="369434"/>
          </a:xfrm>
        </p:grpSpPr>
        <p:sp>
          <p:nvSpPr>
            <p:cNvPr id="11" name="Freeform 5">
              <a:extLst>
                <a:ext uri="{FF2B5EF4-FFF2-40B4-BE49-F238E27FC236}">
                  <a16:creationId xmlns:a16="http://schemas.microsoft.com/office/drawing/2014/main" id="{1CC38BF9-5A46-4BBD-9DE0-95E0C5C162DB}"/>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E2A6A26B-CC7D-4D1B-B9D0-00AF36457562}"/>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2D5E73D-28D7-4090-9996-C09EED4557BD}"/>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2928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DREAD Methodology</a:t>
            </a:r>
          </a:p>
        </p:txBody>
      </p:sp>
      <p:sp>
        <p:nvSpPr>
          <p:cNvPr id="5" name="Slide Number Placeholder 4"/>
          <p:cNvSpPr>
            <a:spLocks noGrp="1"/>
          </p:cNvSpPr>
          <p:nvPr>
            <p:ph type="sldNum"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C9EABC9-A6DF-4002-BA8F-FA0D4CABB02D}" type="slidenum">
              <a:rPr kumimoji="0" lang="en-US" sz="1100" b="0" i="0" u="none" strike="noStrike" kern="1200" cap="none" spc="0" normalizeH="0" baseline="0" noProof="0" smtClean="0">
                <a:ln>
                  <a:noFill/>
                </a:ln>
                <a:solidFill>
                  <a:srgbClr val="000000"/>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dirty="0">
              <a:ln>
                <a:noFill/>
              </a:ln>
              <a:solidFill>
                <a:srgbClr val="000000"/>
              </a:solidFill>
              <a:effectLst/>
              <a:uLnTx/>
              <a:uFillTx/>
              <a:latin typeface="Arial" charset="0"/>
              <a:cs typeface="Arial" charset="0"/>
            </a:endParaRPr>
          </a:p>
        </p:txBody>
      </p:sp>
      <p:sp>
        <p:nvSpPr>
          <p:cNvPr id="4" name="Text Placeholder 3"/>
          <p:cNvSpPr>
            <a:spLocks noGrp="1"/>
          </p:cNvSpPr>
          <p:nvPr>
            <p:ph type="body" idx="16"/>
          </p:nvPr>
        </p:nvSpPr>
        <p:spPr/>
        <p:txBody>
          <a:bodyPr/>
          <a:lstStyle/>
          <a:p>
            <a:r>
              <a:rPr lang="en-SG" dirty="0"/>
              <a:t> </a:t>
            </a:r>
          </a:p>
        </p:txBody>
      </p:sp>
      <p:pic>
        <p:nvPicPr>
          <p:cNvPr id="8" name="Picture 7">
            <a:extLst>
              <a:ext uri="{FF2B5EF4-FFF2-40B4-BE49-F238E27FC236}">
                <a16:creationId xmlns:a16="http://schemas.microsoft.com/office/drawing/2014/main" id="{01C27E88-C426-4CFF-AF5E-9BD4B55FA88A}"/>
              </a:ext>
            </a:extLst>
          </p:cNvPr>
          <p:cNvPicPr>
            <a:picLocks noChangeAspect="1"/>
          </p:cNvPicPr>
          <p:nvPr/>
        </p:nvPicPr>
        <p:blipFill>
          <a:blip r:embed="rId2"/>
          <a:stretch>
            <a:fillRect/>
          </a:stretch>
        </p:blipFill>
        <p:spPr>
          <a:xfrm>
            <a:off x="576469" y="1522116"/>
            <a:ext cx="8524169" cy="3079356"/>
          </a:xfrm>
          <a:prstGeom prst="rect">
            <a:avLst/>
          </a:prstGeom>
        </p:spPr>
      </p:pic>
      <p:pic>
        <p:nvPicPr>
          <p:cNvPr id="13" name="Picture 12">
            <a:extLst>
              <a:ext uri="{FF2B5EF4-FFF2-40B4-BE49-F238E27FC236}">
                <a16:creationId xmlns:a16="http://schemas.microsoft.com/office/drawing/2014/main" id="{3E3A40B0-431F-43A3-82F9-D6AEB2E06E98}"/>
              </a:ext>
            </a:extLst>
          </p:cNvPr>
          <p:cNvPicPr>
            <a:picLocks noChangeAspect="1"/>
          </p:cNvPicPr>
          <p:nvPr/>
        </p:nvPicPr>
        <p:blipFill>
          <a:blip r:embed="rId3"/>
          <a:stretch>
            <a:fillRect/>
          </a:stretch>
        </p:blipFill>
        <p:spPr>
          <a:xfrm>
            <a:off x="9489167" y="1944261"/>
            <a:ext cx="1688121" cy="1076905"/>
          </a:xfrm>
          <a:prstGeom prst="rect">
            <a:avLst/>
          </a:prstGeom>
        </p:spPr>
      </p:pic>
      <p:pic>
        <p:nvPicPr>
          <p:cNvPr id="19" name="Picture 18">
            <a:extLst>
              <a:ext uri="{FF2B5EF4-FFF2-40B4-BE49-F238E27FC236}">
                <a16:creationId xmlns:a16="http://schemas.microsoft.com/office/drawing/2014/main" id="{3EB49A6C-80D1-41D8-B017-63F584CB887B}"/>
              </a:ext>
            </a:extLst>
          </p:cNvPr>
          <p:cNvPicPr>
            <a:picLocks noChangeAspect="1"/>
          </p:cNvPicPr>
          <p:nvPr/>
        </p:nvPicPr>
        <p:blipFill>
          <a:blip r:embed="rId4"/>
          <a:stretch>
            <a:fillRect/>
          </a:stretch>
        </p:blipFill>
        <p:spPr>
          <a:xfrm>
            <a:off x="9489166" y="3180708"/>
            <a:ext cx="1717225" cy="1076904"/>
          </a:xfrm>
          <a:prstGeom prst="rect">
            <a:avLst/>
          </a:prstGeom>
        </p:spPr>
      </p:pic>
      <p:sp>
        <p:nvSpPr>
          <p:cNvPr id="20" name="Content Placeholder 4">
            <a:extLst>
              <a:ext uri="{FF2B5EF4-FFF2-40B4-BE49-F238E27FC236}">
                <a16:creationId xmlns:a16="http://schemas.microsoft.com/office/drawing/2014/main" id="{E8C406DF-8B27-4D3B-BBD8-3140AFBA88BC}"/>
              </a:ext>
            </a:extLst>
          </p:cNvPr>
          <p:cNvSpPr txBox="1">
            <a:spLocks/>
          </p:cNvSpPr>
          <p:nvPr/>
        </p:nvSpPr>
        <p:spPr>
          <a:xfrm>
            <a:off x="471963" y="4758179"/>
            <a:ext cx="7997687" cy="2029257"/>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The final DREAD rating will be the sum of the (Severity &amp; Priority) ratings</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charset="0"/>
                <a:cs typeface="Arial" charset="0"/>
              </a:rPr>
              <a:t>The higher the DREAD rating, the more serious the threat is</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charset="0"/>
                <a:cs typeface="Arial" charset="0"/>
              </a:rPr>
              <a:t>Prioritise</a:t>
            </a:r>
            <a:r>
              <a:rPr kumimoji="0" lang="en-US" sz="1600" b="0" i="0" u="none" strike="noStrike" kern="1200" cap="none" spc="0" normalizeH="0" baseline="0" noProof="0" dirty="0">
                <a:ln>
                  <a:noFill/>
                </a:ln>
                <a:solidFill>
                  <a:srgbClr val="000000"/>
                </a:solidFill>
                <a:effectLst/>
                <a:uLnTx/>
                <a:uFillTx/>
                <a:latin typeface="Arial" charset="0"/>
                <a:cs typeface="Arial" charset="0"/>
              </a:rPr>
              <a:t> threats according to their DREAD rating</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p:txBody>
      </p:sp>
      <p:sp>
        <p:nvSpPr>
          <p:cNvPr id="21" name="Content Placeholder 4">
            <a:extLst>
              <a:ext uri="{FF2B5EF4-FFF2-40B4-BE49-F238E27FC236}">
                <a16:creationId xmlns:a16="http://schemas.microsoft.com/office/drawing/2014/main" id="{4B73A703-657F-49DE-A932-B85B30E13353}"/>
              </a:ext>
            </a:extLst>
          </p:cNvPr>
          <p:cNvSpPr txBox="1">
            <a:spLocks/>
          </p:cNvSpPr>
          <p:nvPr/>
        </p:nvSpPr>
        <p:spPr>
          <a:xfrm>
            <a:off x="9263880" y="4601472"/>
            <a:ext cx="2590800" cy="2029257"/>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charset="0"/>
                <a:cs typeface="Arial" charset="0"/>
              </a:rPr>
              <a:t>Severity </a:t>
            </a:r>
            <a:r>
              <a:rPr kumimoji="0" lang="en-US" sz="1600" b="0" i="0" u="none" strike="noStrike" kern="1200" cap="none" spc="0" normalizeH="0" baseline="0" noProof="0" dirty="0">
                <a:ln>
                  <a:noFill/>
                </a:ln>
                <a:solidFill>
                  <a:srgbClr val="000000"/>
                </a:solidFill>
                <a:effectLst/>
                <a:uLnTx/>
                <a:uFillTx/>
                <a:latin typeface="Arial" charset="0"/>
                <a:cs typeface="Arial" charset="0"/>
              </a:rPr>
              <a:t>takes precedence with a higher rating than </a:t>
            </a:r>
            <a:r>
              <a:rPr kumimoji="0" lang="en-US" sz="1600" b="1" i="0" u="none" strike="noStrike" kern="1200" cap="none" spc="0" normalizeH="0" baseline="0" noProof="0" dirty="0">
                <a:ln>
                  <a:noFill/>
                </a:ln>
                <a:solidFill>
                  <a:srgbClr val="000000"/>
                </a:solidFill>
                <a:effectLst/>
                <a:uLnTx/>
                <a:uFillTx/>
                <a:latin typeface="Arial" charset="0"/>
                <a:cs typeface="Arial" charset="0"/>
              </a:rPr>
              <a:t>Priority</a:t>
            </a:r>
            <a:endParaRPr kumimoji="0" lang="en-SG" sz="1600" b="0" i="0" u="none" strike="noStrike" kern="1200" cap="none" spc="0" normalizeH="0" baseline="0" noProof="0" dirty="0">
              <a:ln>
                <a:noFill/>
              </a:ln>
              <a:solidFill>
                <a:srgbClr val="000000"/>
              </a:solidFill>
              <a:effectLst/>
              <a:uLnTx/>
              <a:uFillTx/>
              <a:latin typeface="Arial" charset="0"/>
              <a:cs typeface="Arial" charset="0"/>
            </a:endParaRPr>
          </a:p>
        </p:txBody>
      </p:sp>
      <p:grpSp>
        <p:nvGrpSpPr>
          <p:cNvPr id="10" name="Group 9">
            <a:extLst>
              <a:ext uri="{FF2B5EF4-FFF2-40B4-BE49-F238E27FC236}">
                <a16:creationId xmlns:a16="http://schemas.microsoft.com/office/drawing/2014/main" id="{09269707-1768-4372-8C1A-5DF38853E9B0}"/>
              </a:ext>
            </a:extLst>
          </p:cNvPr>
          <p:cNvGrpSpPr/>
          <p:nvPr/>
        </p:nvGrpSpPr>
        <p:grpSpPr>
          <a:xfrm>
            <a:off x="11558999" y="844564"/>
            <a:ext cx="323850" cy="324895"/>
            <a:chOff x="11693125" y="130630"/>
            <a:chExt cx="368246" cy="369434"/>
          </a:xfrm>
        </p:grpSpPr>
        <p:sp>
          <p:nvSpPr>
            <p:cNvPr id="11" name="Freeform 5">
              <a:extLst>
                <a:ext uri="{FF2B5EF4-FFF2-40B4-BE49-F238E27FC236}">
                  <a16:creationId xmlns:a16="http://schemas.microsoft.com/office/drawing/2014/main" id="{C2254E30-6609-4E25-BA3B-4123B3B1E59E}"/>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CF7DF1CB-D53E-485D-954F-AB2EAB821E6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A47BF15-939A-4645-865F-C73132A03405}"/>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518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26C053-8042-4B3E-B41E-89F1E27F90F0}"/>
              </a:ext>
            </a:extLst>
          </p:cNvPr>
          <p:cNvSpPr>
            <a:spLocks noGrp="1"/>
          </p:cNvSpPr>
          <p:nvPr>
            <p:ph type="body" sz="quarter" idx="13"/>
          </p:nvPr>
        </p:nvSpPr>
        <p:spPr>
          <a:xfrm>
            <a:off x="3545609" y="2003395"/>
            <a:ext cx="6519395" cy="929798"/>
          </a:xfrm>
        </p:spPr>
        <p:txBody>
          <a:bodyPr/>
          <a:lstStyle/>
          <a:p>
            <a:r>
              <a:rPr lang="en-SG" dirty="0">
                <a:latin typeface="+mn-lt"/>
                <a:ea typeface="Yu Gothic Medium" panose="020B0500000000000000" pitchFamily="34" charset="-128"/>
              </a:rPr>
              <a:t>Agenda</a:t>
            </a:r>
          </a:p>
          <a:p>
            <a:endParaRPr lang="en-US" dirty="0">
              <a:latin typeface="+mn-lt"/>
            </a:endParaRPr>
          </a:p>
        </p:txBody>
      </p:sp>
      <p:sp>
        <p:nvSpPr>
          <p:cNvPr id="7" name="Text Placeholder 3">
            <a:extLst>
              <a:ext uri="{FF2B5EF4-FFF2-40B4-BE49-F238E27FC236}">
                <a16:creationId xmlns:a16="http://schemas.microsoft.com/office/drawing/2014/main" id="{A08F1750-06EE-4388-840A-777D368535DA}"/>
              </a:ext>
            </a:extLst>
          </p:cNvPr>
          <p:cNvSpPr>
            <a:spLocks noGrp="1"/>
          </p:cNvSpPr>
          <p:nvPr>
            <p:ph type="body" sz="quarter" idx="10"/>
          </p:nvPr>
        </p:nvSpPr>
        <p:spPr>
          <a:xfrm>
            <a:off x="3545609" y="2933193"/>
            <a:ext cx="11084792" cy="5622763"/>
          </a:xfrm>
        </p:spPr>
        <p:txBody>
          <a:bodyPr/>
          <a:lstStyle/>
          <a:p>
            <a:pPr>
              <a:buClr>
                <a:schemeClr val="accent6">
                  <a:lumMod val="50000"/>
                </a:schemeClr>
              </a:buClr>
            </a:pPr>
            <a:r>
              <a:rPr lang="en-US" sz="2000" b="1" dirty="0">
                <a:solidFill>
                  <a:schemeClr val="accent6">
                    <a:lumMod val="75000"/>
                  </a:schemeClr>
                </a:solidFill>
              </a:rPr>
              <a:t>Overview of MOH Consolidated Data Repository (MCDR)</a:t>
            </a:r>
            <a:endParaRPr lang="en-GB" sz="2000" b="1" dirty="0">
              <a:solidFill>
                <a:schemeClr val="accent6">
                  <a:lumMod val="75000"/>
                </a:schemeClr>
              </a:solidFill>
            </a:endParaRPr>
          </a:p>
          <a:p>
            <a:pPr>
              <a:buClr>
                <a:schemeClr val="accent6">
                  <a:lumMod val="50000"/>
                </a:schemeClr>
              </a:buClr>
            </a:pPr>
            <a:r>
              <a:rPr lang="en-US" sz="2000" b="1" dirty="0">
                <a:solidFill>
                  <a:schemeClr val="accent6">
                    <a:lumMod val="75000"/>
                  </a:schemeClr>
                </a:solidFill>
              </a:rPr>
              <a:t>Trustwave Security Services and Threat Risk Assessment</a:t>
            </a:r>
          </a:p>
          <a:p>
            <a:pPr>
              <a:buClr>
                <a:schemeClr val="accent6">
                  <a:lumMod val="50000"/>
                </a:schemeClr>
              </a:buClr>
            </a:pPr>
            <a:r>
              <a:rPr lang="en-GB" sz="2000" b="1" dirty="0">
                <a:solidFill>
                  <a:schemeClr val="accent6">
                    <a:lumMod val="75000"/>
                  </a:schemeClr>
                </a:solidFill>
              </a:rPr>
              <a:t>Q&amp;A</a:t>
            </a:r>
            <a:endParaRPr lang="en-US" sz="2000" b="1" dirty="0">
              <a:solidFill>
                <a:schemeClr val="accent6">
                  <a:lumMod val="75000"/>
                </a:schemeClr>
              </a:solidFill>
            </a:endParaRPr>
          </a:p>
        </p:txBody>
      </p:sp>
    </p:spTree>
    <p:extLst>
      <p:ext uri="{BB962C8B-B14F-4D97-AF65-F5344CB8AC3E}">
        <p14:creationId xmlns:p14="http://schemas.microsoft.com/office/powerpoint/2010/main" val="192305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DREAD on STRIDE Report</a:t>
            </a:r>
          </a:p>
        </p:txBody>
      </p:sp>
      <p:pic>
        <p:nvPicPr>
          <p:cNvPr id="6" name="Picture 5">
            <a:extLst>
              <a:ext uri="{FF2B5EF4-FFF2-40B4-BE49-F238E27FC236}">
                <a16:creationId xmlns:a16="http://schemas.microsoft.com/office/drawing/2014/main" id="{BC00A398-E01F-4DB2-90DA-AC1461A259F3}"/>
              </a:ext>
            </a:extLst>
          </p:cNvPr>
          <p:cNvPicPr>
            <a:picLocks noChangeAspect="1"/>
          </p:cNvPicPr>
          <p:nvPr/>
        </p:nvPicPr>
        <p:blipFill>
          <a:blip r:embed="rId2"/>
          <a:stretch>
            <a:fillRect/>
          </a:stretch>
        </p:blipFill>
        <p:spPr>
          <a:xfrm>
            <a:off x="287121" y="1654628"/>
            <a:ext cx="5945894" cy="3226583"/>
          </a:xfrm>
          <a:prstGeom prst="rect">
            <a:avLst/>
          </a:prstGeom>
        </p:spPr>
      </p:pic>
      <p:pic>
        <p:nvPicPr>
          <p:cNvPr id="8" name="Picture 7">
            <a:extLst>
              <a:ext uri="{FF2B5EF4-FFF2-40B4-BE49-F238E27FC236}">
                <a16:creationId xmlns:a16="http://schemas.microsoft.com/office/drawing/2014/main" id="{C8CC1093-842B-4229-B887-663DDD6E33E4}"/>
              </a:ext>
            </a:extLst>
          </p:cNvPr>
          <p:cNvPicPr>
            <a:picLocks noChangeAspect="1"/>
          </p:cNvPicPr>
          <p:nvPr/>
        </p:nvPicPr>
        <p:blipFill>
          <a:blip r:embed="rId3"/>
          <a:stretch>
            <a:fillRect/>
          </a:stretch>
        </p:blipFill>
        <p:spPr>
          <a:xfrm>
            <a:off x="2608786" y="4881211"/>
            <a:ext cx="6448425" cy="1247775"/>
          </a:xfrm>
          <a:prstGeom prst="rect">
            <a:avLst/>
          </a:prstGeom>
        </p:spPr>
      </p:pic>
      <p:pic>
        <p:nvPicPr>
          <p:cNvPr id="2" name="Picture 1">
            <a:extLst>
              <a:ext uri="{FF2B5EF4-FFF2-40B4-BE49-F238E27FC236}">
                <a16:creationId xmlns:a16="http://schemas.microsoft.com/office/drawing/2014/main" id="{3B0FD935-2210-4CFA-9065-12BB66388806}"/>
              </a:ext>
            </a:extLst>
          </p:cNvPr>
          <p:cNvPicPr>
            <a:picLocks noChangeAspect="1"/>
          </p:cNvPicPr>
          <p:nvPr/>
        </p:nvPicPr>
        <p:blipFill>
          <a:blip r:embed="rId4"/>
          <a:stretch>
            <a:fillRect/>
          </a:stretch>
        </p:blipFill>
        <p:spPr>
          <a:xfrm>
            <a:off x="6401864" y="1568275"/>
            <a:ext cx="5642297" cy="3226583"/>
          </a:xfrm>
          <a:prstGeom prst="rect">
            <a:avLst/>
          </a:prstGeom>
        </p:spPr>
      </p:pic>
      <p:grpSp>
        <p:nvGrpSpPr>
          <p:cNvPr id="7" name="Group 6">
            <a:extLst>
              <a:ext uri="{FF2B5EF4-FFF2-40B4-BE49-F238E27FC236}">
                <a16:creationId xmlns:a16="http://schemas.microsoft.com/office/drawing/2014/main" id="{EBB21812-1C15-4B99-9E13-E9C86D467EF2}"/>
              </a:ext>
            </a:extLst>
          </p:cNvPr>
          <p:cNvGrpSpPr/>
          <p:nvPr/>
        </p:nvGrpSpPr>
        <p:grpSpPr>
          <a:xfrm>
            <a:off x="11600786" y="849868"/>
            <a:ext cx="323850" cy="324895"/>
            <a:chOff x="11693125" y="130630"/>
            <a:chExt cx="368246" cy="369434"/>
          </a:xfrm>
        </p:grpSpPr>
        <p:sp>
          <p:nvSpPr>
            <p:cNvPr id="9" name="Freeform 5">
              <a:extLst>
                <a:ext uri="{FF2B5EF4-FFF2-40B4-BE49-F238E27FC236}">
                  <a16:creationId xmlns:a16="http://schemas.microsoft.com/office/drawing/2014/main" id="{A65FED54-EC23-4946-A3A8-3D4DA98A3BAB}"/>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B0D3124-AAA4-4668-9DB5-8D1D03CCAC2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F2C6D893-4C3E-4F01-9242-96DE5F38496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0450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 Risk Register</a:t>
            </a:r>
          </a:p>
        </p:txBody>
      </p:sp>
      <p:pic>
        <p:nvPicPr>
          <p:cNvPr id="2" name="Picture 1">
            <a:extLst>
              <a:ext uri="{FF2B5EF4-FFF2-40B4-BE49-F238E27FC236}">
                <a16:creationId xmlns:a16="http://schemas.microsoft.com/office/drawing/2014/main" id="{7C88D915-DC45-4AD0-98E0-3FB595964B42}"/>
              </a:ext>
            </a:extLst>
          </p:cNvPr>
          <p:cNvPicPr>
            <a:picLocks noChangeAspect="1"/>
          </p:cNvPicPr>
          <p:nvPr/>
        </p:nvPicPr>
        <p:blipFill>
          <a:blip r:embed="rId3"/>
          <a:stretch>
            <a:fillRect/>
          </a:stretch>
        </p:blipFill>
        <p:spPr>
          <a:xfrm>
            <a:off x="19050" y="1391685"/>
            <a:ext cx="12153900" cy="3438525"/>
          </a:xfrm>
          <a:prstGeom prst="rect">
            <a:avLst/>
          </a:prstGeom>
        </p:spPr>
      </p:pic>
      <p:graphicFrame>
        <p:nvGraphicFramePr>
          <p:cNvPr id="6" name="Object 5">
            <a:extLst>
              <a:ext uri="{FF2B5EF4-FFF2-40B4-BE49-F238E27FC236}">
                <a16:creationId xmlns:a16="http://schemas.microsoft.com/office/drawing/2014/main" id="{C89EA8D8-BD4A-4172-BCA9-E3E8377971C5}"/>
              </a:ext>
            </a:extLst>
          </p:cNvPr>
          <p:cNvGraphicFramePr>
            <a:graphicFrameLocks noChangeAspect="1"/>
          </p:cNvGraphicFramePr>
          <p:nvPr/>
        </p:nvGraphicFramePr>
        <p:xfrm>
          <a:off x="4767470" y="5002763"/>
          <a:ext cx="1861930" cy="1571003"/>
        </p:xfrm>
        <a:graphic>
          <a:graphicData uri="http://schemas.openxmlformats.org/presentationml/2006/ole">
            <mc:AlternateContent xmlns:mc="http://schemas.openxmlformats.org/markup-compatibility/2006">
              <mc:Choice xmlns:v="urn:schemas-microsoft-com:vml" Requires="v">
                <p:oleObj spid="_x0000_s1028" name="Worksheet" showAsIcon="1" r:id="rId4" imgW="914400" imgH="771480" progId="Excel.Sheet.12">
                  <p:embed/>
                </p:oleObj>
              </mc:Choice>
              <mc:Fallback>
                <p:oleObj name="Worksheet" showAsIcon="1" r:id="rId4" imgW="914400" imgH="771480" progId="Excel.Sheet.12">
                  <p:embed/>
                  <p:pic>
                    <p:nvPicPr>
                      <p:cNvPr id="6" name="Object 5">
                        <a:extLst>
                          <a:ext uri="{FF2B5EF4-FFF2-40B4-BE49-F238E27FC236}">
                            <a16:creationId xmlns:a16="http://schemas.microsoft.com/office/drawing/2014/main" id="{C89EA8D8-BD4A-4172-BCA9-E3E8377971C5}"/>
                          </a:ext>
                        </a:extLst>
                      </p:cNvPr>
                      <p:cNvPicPr/>
                      <p:nvPr/>
                    </p:nvPicPr>
                    <p:blipFill>
                      <a:blip r:embed="rId5"/>
                      <a:stretch>
                        <a:fillRect/>
                      </a:stretch>
                    </p:blipFill>
                    <p:spPr>
                      <a:xfrm>
                        <a:off x="4767470" y="5002763"/>
                        <a:ext cx="1861930" cy="1571003"/>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1C11D181-B8B5-44A6-9E10-BB6E071111C2}"/>
              </a:ext>
            </a:extLst>
          </p:cNvPr>
          <p:cNvGrpSpPr/>
          <p:nvPr/>
        </p:nvGrpSpPr>
        <p:grpSpPr>
          <a:xfrm>
            <a:off x="11600786" y="759433"/>
            <a:ext cx="323850" cy="324895"/>
            <a:chOff x="11693125" y="130630"/>
            <a:chExt cx="368246" cy="369434"/>
          </a:xfrm>
        </p:grpSpPr>
        <p:sp>
          <p:nvSpPr>
            <p:cNvPr id="7" name="Freeform 5">
              <a:extLst>
                <a:ext uri="{FF2B5EF4-FFF2-40B4-BE49-F238E27FC236}">
                  <a16:creationId xmlns:a16="http://schemas.microsoft.com/office/drawing/2014/main" id="{8E2C760B-8569-478E-B64E-3AEC5A6A9CEF}"/>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EE08DCA-B92E-4E05-8F2F-289D8D961815}"/>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344BB32E-53BC-4AC3-B7D3-AE8787808CE0}"/>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8371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6" name="Shape 321"/>
          <p:cNvSpPr txBox="1">
            <a:spLocks noGrp="1"/>
          </p:cNvSpPr>
          <p:nvPr>
            <p:ph type="subTitle" idx="4294967295"/>
          </p:nvPr>
        </p:nvSpPr>
        <p:spPr>
          <a:xfrm>
            <a:off x="2620030" y="3093938"/>
            <a:ext cx="6788399" cy="1046400"/>
          </a:xfrm>
          <a:prstGeom prst="rect">
            <a:avLst/>
          </a:prstGeom>
        </p:spPr>
        <p:txBody>
          <a:bodyPr lIns="91425" tIns="91425" rIns="91425" bIns="91425" anchor="t" anchorCtr="0">
            <a:noAutofit/>
          </a:bodyPr>
          <a:lstStyle/>
          <a:p>
            <a:pPr lvl="0" algn="ctr" rtl="0">
              <a:spcBef>
                <a:spcPts val="0"/>
              </a:spcBef>
              <a:buNone/>
            </a:pPr>
            <a:r>
              <a:rPr lang="en" sz="3600" b="1" dirty="0">
                <a:solidFill>
                  <a:schemeClr val="accent2"/>
                </a:solidFill>
              </a:rPr>
              <a:t>Any </a:t>
            </a:r>
            <a:r>
              <a:rPr lang="en" sz="6000" b="1" dirty="0">
                <a:solidFill>
                  <a:schemeClr val="accent2"/>
                </a:solidFill>
              </a:rPr>
              <a:t>questions</a:t>
            </a:r>
            <a:r>
              <a:rPr lang="en" sz="3600" b="1" dirty="0">
                <a:solidFill>
                  <a:schemeClr val="accent2"/>
                </a:solidFill>
              </a:rPr>
              <a:t>?</a:t>
            </a:r>
          </a:p>
        </p:txBody>
      </p:sp>
      <p:grpSp>
        <p:nvGrpSpPr>
          <p:cNvPr id="18" name="Group 17"/>
          <p:cNvGrpSpPr/>
          <p:nvPr/>
        </p:nvGrpSpPr>
        <p:grpSpPr>
          <a:xfrm>
            <a:off x="2269528" y="2035834"/>
            <a:ext cx="7255928" cy="3524104"/>
            <a:chOff x="3519080" y="2642724"/>
            <a:chExt cx="4756824" cy="2310324"/>
          </a:xfrm>
        </p:grpSpPr>
        <p:sp>
          <p:nvSpPr>
            <p:cNvPr id="7" name="Shape 323"/>
            <p:cNvSpPr/>
            <p:nvPr/>
          </p:nvSpPr>
          <p:spPr>
            <a:xfrm>
              <a:off x="3519080" y="2845374"/>
              <a:ext cx="4748538" cy="1896499"/>
            </a:xfrm>
            <a:custGeom>
              <a:avLst/>
              <a:gdLst/>
              <a:ahLst/>
              <a:cxnLst/>
              <a:rect l="0" t="0" r="0" b="0"/>
              <a:pathLst>
                <a:path w="163180" h="66288" extrusionOk="0">
                  <a:moveTo>
                    <a:pt x="90243" y="4462"/>
                  </a:moveTo>
                  <a:cubicBezTo>
                    <a:pt x="83153" y="411"/>
                    <a:pt x="74073" y="1064"/>
                    <a:pt x="65923" y="1544"/>
                  </a:cubicBezTo>
                  <a:cubicBezTo>
                    <a:pt x="51317" y="2403"/>
                    <a:pt x="36068" y="4456"/>
                    <a:pt x="23122" y="11271"/>
                  </a:cubicBezTo>
                  <a:cubicBezTo>
                    <a:pt x="13017" y="16589"/>
                    <a:pt x="6735" y="34519"/>
                    <a:pt x="13070" y="44021"/>
                  </a:cubicBezTo>
                  <a:cubicBezTo>
                    <a:pt x="21835" y="57167"/>
                    <a:pt x="41794" y="58763"/>
                    <a:pt x="57493" y="60558"/>
                  </a:cubicBezTo>
                  <a:cubicBezTo>
                    <a:pt x="73278" y="62362"/>
                    <a:pt x="89298" y="61843"/>
                    <a:pt x="105158" y="60882"/>
                  </a:cubicBezTo>
                  <a:cubicBezTo>
                    <a:pt x="125659" y="59638"/>
                    <a:pt x="157481" y="50275"/>
                    <a:pt x="158336" y="29754"/>
                  </a:cubicBezTo>
                  <a:cubicBezTo>
                    <a:pt x="158619" y="22933"/>
                    <a:pt x="156399" y="13869"/>
                    <a:pt x="150230" y="10947"/>
                  </a:cubicBezTo>
                  <a:cubicBezTo>
                    <a:pt x="140016" y="6108"/>
                    <a:pt x="128254" y="5622"/>
                    <a:pt x="117156" y="3489"/>
                  </a:cubicBezTo>
                  <a:cubicBezTo>
                    <a:pt x="107058" y="1547"/>
                    <a:pt x="96605" y="2637"/>
                    <a:pt x="86352" y="1868"/>
                  </a:cubicBezTo>
                  <a:cubicBezTo>
                    <a:pt x="69537" y="606"/>
                    <a:pt x="52188" y="-1639"/>
                    <a:pt x="35768" y="2192"/>
                  </a:cubicBezTo>
                  <a:cubicBezTo>
                    <a:pt x="28377" y="3916"/>
                    <a:pt x="20506" y="5025"/>
                    <a:pt x="14043" y="9002"/>
                  </a:cubicBezTo>
                  <a:cubicBezTo>
                    <a:pt x="5849" y="14043"/>
                    <a:pt x="-2454" y="25546"/>
                    <a:pt x="748" y="34618"/>
                  </a:cubicBezTo>
                  <a:cubicBezTo>
                    <a:pt x="8217" y="55774"/>
                    <a:pt x="39445" y="60369"/>
                    <a:pt x="61708" y="63152"/>
                  </a:cubicBezTo>
                  <a:cubicBezTo>
                    <a:pt x="92043" y="66943"/>
                    <a:pt x="130197" y="71091"/>
                    <a:pt x="152500" y="50182"/>
                  </a:cubicBezTo>
                  <a:cubicBezTo>
                    <a:pt x="161822" y="41441"/>
                    <a:pt x="168060" y="20138"/>
                    <a:pt x="158012" y="12244"/>
                  </a:cubicBezTo>
                  <a:cubicBezTo>
                    <a:pt x="155373" y="10170"/>
                    <a:pt x="151539" y="10463"/>
                    <a:pt x="148284" y="9650"/>
                  </a:cubicBezTo>
                  <a:cubicBezTo>
                    <a:pt x="134410" y="6181"/>
                    <a:pt x="119783" y="6732"/>
                    <a:pt x="105483" y="6732"/>
                  </a:cubicBezTo>
                </a:path>
              </a:pathLst>
            </a:custGeom>
            <a:noFill/>
            <a:ln w="9525" cap="flat" cmpd="sng">
              <a:solidFill>
                <a:srgbClr val="979CB8"/>
              </a:solidFill>
              <a:prstDash val="solid"/>
              <a:round/>
              <a:headEnd type="none" w="lg" len="lg"/>
              <a:tailEnd type="none" w="lg" len="lg"/>
            </a:ln>
          </p:spPr>
        </p:sp>
        <p:cxnSp>
          <p:nvCxnSpPr>
            <p:cNvPr id="8" name="Shape 324"/>
            <p:cNvCxnSpPr/>
            <p:nvPr/>
          </p:nvCxnSpPr>
          <p:spPr>
            <a:xfrm flipH="1">
              <a:off x="7465304" y="2642724"/>
              <a:ext cx="810600" cy="705300"/>
            </a:xfrm>
            <a:prstGeom prst="straightConnector1">
              <a:avLst/>
            </a:prstGeom>
            <a:noFill/>
            <a:ln w="9525" cap="flat" cmpd="sng">
              <a:solidFill>
                <a:srgbClr val="979CB8"/>
              </a:solidFill>
              <a:prstDash val="dash"/>
              <a:round/>
              <a:headEnd type="none" w="lg" len="lg"/>
              <a:tailEnd type="triangle" w="lg" len="lg"/>
            </a:ln>
          </p:spPr>
        </p:cxnSp>
        <p:cxnSp>
          <p:nvCxnSpPr>
            <p:cNvPr id="9" name="Shape 325"/>
            <p:cNvCxnSpPr/>
            <p:nvPr/>
          </p:nvCxnSpPr>
          <p:spPr>
            <a:xfrm>
              <a:off x="4822580" y="2691374"/>
              <a:ext cx="218999" cy="559199"/>
            </a:xfrm>
            <a:prstGeom prst="straightConnector1">
              <a:avLst/>
            </a:prstGeom>
            <a:noFill/>
            <a:ln w="9525" cap="flat" cmpd="sng">
              <a:solidFill>
                <a:srgbClr val="979CB8"/>
              </a:solidFill>
              <a:prstDash val="dash"/>
              <a:round/>
              <a:headEnd type="none" w="lg" len="lg"/>
              <a:tailEnd type="triangle" w="lg" len="lg"/>
            </a:ln>
          </p:spPr>
        </p:cxnSp>
        <p:cxnSp>
          <p:nvCxnSpPr>
            <p:cNvPr id="10" name="Shape 326"/>
            <p:cNvCxnSpPr/>
            <p:nvPr/>
          </p:nvCxnSpPr>
          <p:spPr>
            <a:xfrm rot="10800000" flipH="1">
              <a:off x="3793080" y="4247699"/>
              <a:ext cx="826799" cy="648599"/>
            </a:xfrm>
            <a:prstGeom prst="straightConnector1">
              <a:avLst/>
            </a:prstGeom>
            <a:noFill/>
            <a:ln w="9525" cap="flat" cmpd="sng">
              <a:solidFill>
                <a:srgbClr val="979CB8"/>
              </a:solidFill>
              <a:prstDash val="dash"/>
              <a:round/>
              <a:headEnd type="none" w="lg" len="lg"/>
              <a:tailEnd type="triangle" w="lg" len="lg"/>
            </a:ln>
          </p:spPr>
        </p:cxnSp>
        <p:cxnSp>
          <p:nvCxnSpPr>
            <p:cNvPr id="11" name="Shape 327"/>
            <p:cNvCxnSpPr/>
            <p:nvPr/>
          </p:nvCxnSpPr>
          <p:spPr>
            <a:xfrm rot="10800000">
              <a:off x="6849029" y="4239648"/>
              <a:ext cx="178500" cy="713400"/>
            </a:xfrm>
            <a:prstGeom prst="straightConnector1">
              <a:avLst/>
            </a:prstGeom>
            <a:noFill/>
            <a:ln w="9525" cap="flat" cmpd="sng">
              <a:solidFill>
                <a:srgbClr val="979CB8"/>
              </a:solidFill>
              <a:prstDash val="dash"/>
              <a:round/>
              <a:headEnd type="none" w="lg" len="lg"/>
              <a:tailEnd type="triangle" w="lg" len="lg"/>
            </a:ln>
          </p:spPr>
        </p:cxnSp>
        <p:cxnSp>
          <p:nvCxnSpPr>
            <p:cNvPr id="12" name="Shape 328"/>
            <p:cNvCxnSpPr/>
            <p:nvPr/>
          </p:nvCxnSpPr>
          <p:spPr>
            <a:xfrm rot="10800000">
              <a:off x="7149279" y="4182773"/>
              <a:ext cx="186300" cy="170400"/>
            </a:xfrm>
            <a:prstGeom prst="straightConnector1">
              <a:avLst/>
            </a:prstGeom>
            <a:noFill/>
            <a:ln w="9525" cap="flat" cmpd="sng">
              <a:solidFill>
                <a:srgbClr val="979CB8"/>
              </a:solidFill>
              <a:prstDash val="dash"/>
              <a:round/>
              <a:headEnd type="none" w="lg" len="lg"/>
              <a:tailEnd type="triangle" w="lg" len="lg"/>
            </a:ln>
          </p:spPr>
        </p:cxnSp>
      </p:grpSp>
    </p:spTree>
    <p:extLst>
      <p:ext uri="{BB962C8B-B14F-4D97-AF65-F5344CB8AC3E}">
        <p14:creationId xmlns:p14="http://schemas.microsoft.com/office/powerpoint/2010/main" val="3106506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3449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79577" y="179958"/>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r>
              <a:rPr lang="en-US" dirty="0">
                <a:latin typeface="+mn-lt"/>
                <a:ea typeface="Yu Gothic Medium" panose="020B0500000000000000" pitchFamily="34" charset="-128"/>
              </a:rPr>
              <a:t>Solution Requirements of MOH MCDR</a:t>
            </a:r>
            <a:endParaRPr lang="en-SG" dirty="0">
              <a:latin typeface="+mn-lt"/>
              <a:ea typeface="Yu Gothic Medium" panose="020B0500000000000000" pitchFamily="34" charset="-128"/>
            </a:endParaRPr>
          </a:p>
        </p:txBody>
      </p:sp>
      <p:pic>
        <p:nvPicPr>
          <p:cNvPr id="5" name="Picture 4">
            <a:extLst>
              <a:ext uri="{FF2B5EF4-FFF2-40B4-BE49-F238E27FC236}">
                <a16:creationId xmlns:a16="http://schemas.microsoft.com/office/drawing/2014/main" id="{4C14BC3F-1078-4404-8AE1-5B4CAEAA8C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1104" y="910690"/>
            <a:ext cx="11276096" cy="5767352"/>
          </a:xfrm>
          <a:prstGeom prst="rect">
            <a:avLst/>
          </a:prstGeom>
        </p:spPr>
      </p:pic>
      <p:sp>
        <p:nvSpPr>
          <p:cNvPr id="4" name="Subtitle 2">
            <a:extLst>
              <a:ext uri="{FF2B5EF4-FFF2-40B4-BE49-F238E27FC236}">
                <a16:creationId xmlns:a16="http://schemas.microsoft.com/office/drawing/2014/main" id="{0E1EF789-22B8-49D7-A07C-4AE75215D214}"/>
              </a:ext>
            </a:extLst>
          </p:cNvPr>
          <p:cNvSpPr>
            <a:spLocks noGrp="1"/>
          </p:cNvSpPr>
          <p:nvPr>
            <p:ph type="subTitle" idx="10"/>
          </p:nvPr>
        </p:nvSpPr>
        <p:spPr>
          <a:xfrm>
            <a:off x="179577" y="677949"/>
            <a:ext cx="10944497" cy="834230"/>
          </a:xfrm>
        </p:spPr>
        <p:txBody>
          <a:bodyPr/>
          <a:lstStyle/>
          <a:p>
            <a:pPr algn="just"/>
            <a:r>
              <a:rPr lang="en-US" sz="1600" i="0" dirty="0">
                <a:solidFill>
                  <a:schemeClr val="tx1"/>
                </a:solidFill>
                <a:latin typeface="+mn-lt"/>
                <a:ea typeface="Yu Gothic Medium" panose="020B0500000000000000" pitchFamily="34" charset="-128"/>
              </a:rPr>
              <a:t>Process Flow in MOH MCDR</a:t>
            </a:r>
            <a:endParaRPr lang="en-SG" sz="1600" i="0" dirty="0">
              <a:solidFill>
                <a:schemeClr val="tx1"/>
              </a:solidFill>
              <a:latin typeface="+mn-lt"/>
              <a:ea typeface="Yu Gothic Medium" panose="020B0500000000000000" pitchFamily="34" charset="-128"/>
            </a:endParaRPr>
          </a:p>
        </p:txBody>
      </p:sp>
    </p:spTree>
    <p:extLst>
      <p:ext uri="{BB962C8B-B14F-4D97-AF65-F5344CB8AC3E}">
        <p14:creationId xmlns:p14="http://schemas.microsoft.com/office/powerpoint/2010/main" val="178675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3">
            <a:extLst>
              <a:ext uri="{FF2B5EF4-FFF2-40B4-BE49-F238E27FC236}">
                <a16:creationId xmlns:a16="http://schemas.microsoft.com/office/drawing/2014/main" id="{E2536EF5-4208-43E8-B307-D574C9EFBD2E}"/>
              </a:ext>
            </a:extLst>
          </p:cNvPr>
          <p:cNvSpPr txBox="1">
            <a:spLocks/>
          </p:cNvSpPr>
          <p:nvPr/>
        </p:nvSpPr>
        <p:spPr>
          <a:xfrm>
            <a:off x="260683" y="187450"/>
            <a:ext cx="10840453" cy="132556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373737"/>
              </a:solidFill>
              <a:effectLst/>
              <a:uLnTx/>
              <a:uFillTx/>
              <a:latin typeface="Arial"/>
              <a:ea typeface="+mj-ea"/>
              <a:cs typeface="+mj-cs"/>
            </a:endParaRPr>
          </a:p>
        </p:txBody>
      </p:sp>
      <p:graphicFrame>
        <p:nvGraphicFramePr>
          <p:cNvPr id="2" name="Table 1">
            <a:extLst>
              <a:ext uri="{FF2B5EF4-FFF2-40B4-BE49-F238E27FC236}">
                <a16:creationId xmlns:a16="http://schemas.microsoft.com/office/drawing/2014/main" id="{82F7B219-63DE-40CD-A150-3FC389E3A783}"/>
              </a:ext>
            </a:extLst>
          </p:cNvPr>
          <p:cNvGraphicFramePr>
            <a:graphicFrameLocks noGrp="1"/>
          </p:cNvGraphicFramePr>
          <p:nvPr>
            <p:extLst>
              <p:ext uri="{D42A27DB-BD31-4B8C-83A1-F6EECF244321}">
                <p14:modId xmlns:p14="http://schemas.microsoft.com/office/powerpoint/2010/main" val="1469946339"/>
              </p:ext>
            </p:extLst>
          </p:nvPr>
        </p:nvGraphicFramePr>
        <p:xfrm>
          <a:off x="1100329" y="1411607"/>
          <a:ext cx="9761638" cy="4966883"/>
        </p:xfrm>
        <a:graphic>
          <a:graphicData uri="http://schemas.openxmlformats.org/drawingml/2006/table">
            <a:tbl>
              <a:tblPr firstRow="1" firstCol="1" bandRow="1">
                <a:tableStyleId>{5C22544A-7EE6-4342-B048-85BDC9FD1C3A}</a:tableStyleId>
              </a:tblPr>
              <a:tblGrid>
                <a:gridCol w="915660">
                  <a:extLst>
                    <a:ext uri="{9D8B030D-6E8A-4147-A177-3AD203B41FA5}">
                      <a16:colId xmlns:a16="http://schemas.microsoft.com/office/drawing/2014/main" val="37346418"/>
                    </a:ext>
                  </a:extLst>
                </a:gridCol>
                <a:gridCol w="3988429">
                  <a:extLst>
                    <a:ext uri="{9D8B030D-6E8A-4147-A177-3AD203B41FA5}">
                      <a16:colId xmlns:a16="http://schemas.microsoft.com/office/drawing/2014/main" val="3812509996"/>
                    </a:ext>
                  </a:extLst>
                </a:gridCol>
                <a:gridCol w="4857549">
                  <a:extLst>
                    <a:ext uri="{9D8B030D-6E8A-4147-A177-3AD203B41FA5}">
                      <a16:colId xmlns:a16="http://schemas.microsoft.com/office/drawing/2014/main" val="3178711597"/>
                    </a:ext>
                  </a:extLst>
                </a:gridCol>
              </a:tblGrid>
              <a:tr h="216596">
                <a:tc>
                  <a:txBody>
                    <a:bodyPr/>
                    <a:lstStyle/>
                    <a:p>
                      <a:pPr marL="0" marR="0">
                        <a:spcBef>
                          <a:spcPts val="0"/>
                        </a:spcBef>
                        <a:spcAft>
                          <a:spcPts val="0"/>
                        </a:spcAft>
                      </a:pPr>
                      <a:r>
                        <a:rPr lang="en-SG" sz="1800">
                          <a:effectLst/>
                        </a:rPr>
                        <a:t>S/No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dirty="0">
                          <a:effectLst/>
                        </a:rPr>
                        <a:t>Solution Component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dirty="0">
                          <a:effectLst/>
                        </a:rPr>
                        <a:t>Proposed Solution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12601"/>
                  </a:ext>
                </a:extLst>
              </a:tr>
              <a:tr h="433192">
                <a:tc>
                  <a:txBody>
                    <a:bodyPr/>
                    <a:lstStyle/>
                    <a:p>
                      <a:pPr marL="0" marR="0">
                        <a:spcBef>
                          <a:spcPts val="0"/>
                        </a:spcBef>
                        <a:spcAft>
                          <a:spcPts val="0"/>
                        </a:spcAft>
                      </a:pPr>
                      <a:r>
                        <a:rPr lang="en-SG"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Big Data Platform (with Unified Access Control)</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Hortonworks Data Platform</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683761897"/>
                  </a:ext>
                </a:extLst>
              </a:tr>
              <a:tr h="433192">
                <a:tc>
                  <a:txBody>
                    <a:bodyPr/>
                    <a:lstStyle/>
                    <a:p>
                      <a:pPr marL="0" marR="0">
                        <a:spcBef>
                          <a:spcPts val="0"/>
                        </a:spcBef>
                        <a:spcAft>
                          <a:spcPts val="0"/>
                        </a:spcAft>
                      </a:pPr>
                      <a:r>
                        <a:rPr lang="en-SG"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Data Management </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Big Data Management</a:t>
                      </a:r>
                      <a:endParaRPr lang="en-US" sz="1800">
                        <a:effectLst/>
                        <a:latin typeface="Calibri" panose="020F0502020204030204" pitchFamily="34" charset="0"/>
                        <a:cs typeface="Calibri" panose="020F0502020204030204" pitchFamily="34" charset="0"/>
                      </a:endParaRPr>
                    </a:p>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Big Data Quality</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82282689"/>
                  </a:ext>
                </a:extLst>
              </a:tr>
              <a:tr h="216596">
                <a:tc>
                  <a:txBody>
                    <a:bodyPr/>
                    <a:lstStyle/>
                    <a:p>
                      <a:pPr marL="0" marR="0">
                        <a:spcBef>
                          <a:spcPts val="0"/>
                        </a:spcBef>
                        <a:spcAft>
                          <a:spcPts val="0"/>
                        </a:spcAft>
                      </a:pPr>
                      <a:r>
                        <a:rPr lang="en-SG"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Metadata Management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Enterprise Information Catalog</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13014423"/>
                  </a:ext>
                </a:extLst>
              </a:tr>
              <a:tr h="433192">
                <a:tc>
                  <a:txBody>
                    <a:bodyPr/>
                    <a:lstStyle/>
                    <a:p>
                      <a:pPr marL="0" marR="0">
                        <a:spcBef>
                          <a:spcPts val="0"/>
                        </a:spcBef>
                        <a:spcAft>
                          <a:spcPts val="0"/>
                        </a:spcAft>
                      </a:pPr>
                      <a:r>
                        <a:rPr lang="en-SG"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Big Data Discovery and Data Preparation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Informatica Enterprise Data Preparation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71315492"/>
                  </a:ext>
                </a:extLst>
              </a:tr>
              <a:tr h="216596">
                <a:tc>
                  <a:txBody>
                    <a:bodyPr/>
                    <a:lstStyle/>
                    <a:p>
                      <a:pPr marL="0" marR="0">
                        <a:spcBef>
                          <a:spcPts val="0"/>
                        </a:spcBef>
                        <a:spcAft>
                          <a:spcPts val="0"/>
                        </a:spcAft>
                      </a:pPr>
                      <a:r>
                        <a:rPr lang="en-SG"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Data Science Workbench</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Cloudera Data Science Workbench</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4736172"/>
                  </a:ext>
                </a:extLst>
              </a:tr>
              <a:tr h="216596">
                <a:tc>
                  <a:txBody>
                    <a:bodyPr/>
                    <a:lstStyle/>
                    <a:p>
                      <a:pPr marL="0" marR="0">
                        <a:spcBef>
                          <a:spcPts val="0"/>
                        </a:spcBef>
                        <a:spcAft>
                          <a:spcPts val="0"/>
                        </a:spcAft>
                      </a:pPr>
                      <a:r>
                        <a:rPr lang="en-SG"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Version Control</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GitHub</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70209155"/>
                  </a:ext>
                </a:extLst>
              </a:tr>
              <a:tr h="216596">
                <a:tc>
                  <a:txBody>
                    <a:bodyPr/>
                    <a:lstStyle/>
                    <a:p>
                      <a:pPr marL="0" marR="0">
                        <a:spcBef>
                          <a:spcPts val="0"/>
                        </a:spcBef>
                        <a:spcAft>
                          <a:spcPts val="0"/>
                        </a:spcAft>
                      </a:pPr>
                      <a:r>
                        <a:rPr lang="en-SG" sz="1800">
                          <a:effectLst/>
                        </a:rPr>
                        <a:t>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Repository Management</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Nexus Repository</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25816596"/>
                  </a:ext>
                </a:extLst>
              </a:tr>
              <a:tr h="1082979">
                <a:tc>
                  <a:txBody>
                    <a:bodyPr/>
                    <a:lstStyle/>
                    <a:p>
                      <a:pPr marL="0" marR="0">
                        <a:spcBef>
                          <a:spcPts val="0"/>
                        </a:spcBef>
                        <a:spcAft>
                          <a:spcPts val="0"/>
                        </a:spcAft>
                      </a:pPr>
                      <a:r>
                        <a:rPr lang="en-SG" sz="1800">
                          <a:effectLst/>
                        </a:rPr>
                        <a:t>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Key Management System</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Data Security Manager (DSM) </a:t>
                      </a:r>
                      <a:endParaRPr lang="en-US"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Application Encryption (VAE) </a:t>
                      </a:r>
                      <a:endParaRPr lang="en-US" sz="1800" dirty="0">
                        <a:effectLst/>
                        <a:latin typeface="Calibri" panose="020F0502020204030204" pitchFamily="34" charset="0"/>
                        <a:cs typeface="Calibri" panose="020F0502020204030204" pitchFamily="34" charset="0"/>
                      </a:endParaRPr>
                    </a:p>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Key Management (VKM)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84229380"/>
                  </a:ext>
                </a:extLst>
              </a:tr>
              <a:tr h="433192">
                <a:tc>
                  <a:txBody>
                    <a:bodyPr/>
                    <a:lstStyle/>
                    <a:p>
                      <a:pPr marL="0" marR="0">
                        <a:spcBef>
                          <a:spcPts val="0"/>
                        </a:spcBef>
                        <a:spcAft>
                          <a:spcPts val="0"/>
                        </a:spcAft>
                      </a:pPr>
                      <a:r>
                        <a:rPr lang="en-SG"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Tokenisation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dirty="0">
                          <a:effectLst/>
                          <a:latin typeface="Calibri" panose="020F0502020204030204" pitchFamily="34" charset="0"/>
                          <a:cs typeface="Calibri" panose="020F0502020204030204" pitchFamily="34" charset="0"/>
                        </a:rPr>
                        <a:t>Thales Vormetric Tokenization Server (VTS)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154942522"/>
                  </a:ext>
                </a:extLst>
              </a:tr>
              <a:tr h="216596">
                <a:tc>
                  <a:txBody>
                    <a:bodyPr/>
                    <a:lstStyle/>
                    <a:p>
                      <a:pPr marL="0" marR="0">
                        <a:spcBef>
                          <a:spcPts val="0"/>
                        </a:spcBef>
                        <a:spcAft>
                          <a:spcPts val="0"/>
                        </a:spcAft>
                      </a:pPr>
                      <a:r>
                        <a:rPr lang="en-SG"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Virtualisation Solution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Citrix</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56723178"/>
                  </a:ext>
                </a:extLst>
              </a:tr>
              <a:tr h="216596">
                <a:tc>
                  <a:txBody>
                    <a:bodyPr/>
                    <a:lstStyle/>
                    <a:p>
                      <a:pPr marL="0" marR="0">
                        <a:spcBef>
                          <a:spcPts val="0"/>
                        </a:spcBef>
                        <a:spcAft>
                          <a:spcPts val="0"/>
                        </a:spcAft>
                      </a:pPr>
                      <a:r>
                        <a:rPr lang="en-SG" sz="1800">
                          <a:effectLst/>
                        </a:rPr>
                        <a:t>11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SG" sz="1800">
                          <a:effectLst/>
                          <a:latin typeface="Calibri" panose="020F0502020204030204" pitchFamily="34" charset="0"/>
                          <a:cs typeface="Calibri" panose="020F0502020204030204" pitchFamily="34" charset="0"/>
                        </a:rPr>
                        <a:t>Antivirus Software</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spcBef>
                          <a:spcPts val="0"/>
                        </a:spcBef>
                        <a:spcAft>
                          <a:spcPts val="0"/>
                        </a:spcAft>
                      </a:pPr>
                      <a:r>
                        <a:rPr lang="en-SG" sz="1800" dirty="0">
                          <a:effectLst/>
                          <a:latin typeface="Calibri" panose="020F0502020204030204" pitchFamily="34" charset="0"/>
                          <a:cs typeface="Calibri" panose="020F0502020204030204" pitchFamily="34" charset="0"/>
                        </a:rPr>
                        <a:t>Trend Micro Deep Security (provided by MOH)</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3177100"/>
                  </a:ext>
                </a:extLst>
              </a:tr>
            </a:tbl>
          </a:graphicData>
        </a:graphic>
      </p:graphicFrame>
      <p:sp>
        <p:nvSpPr>
          <p:cNvPr id="47" name="Title 1">
            <a:extLst>
              <a:ext uri="{FF2B5EF4-FFF2-40B4-BE49-F238E27FC236}">
                <a16:creationId xmlns:a16="http://schemas.microsoft.com/office/drawing/2014/main" id="{29200751-3A58-4448-8BE0-4542F4D845CF}"/>
              </a:ext>
            </a:extLst>
          </p:cNvPr>
          <p:cNvSpPr>
            <a:spLocks noGrp="1"/>
          </p:cNvSpPr>
          <p:nvPr>
            <p:ph type="title"/>
          </p:nvPr>
        </p:nvSpPr>
        <p:spPr>
          <a:xfrm>
            <a:off x="1032167" y="259230"/>
            <a:ext cx="9829800" cy="590774"/>
          </a:xfrm>
        </p:spPr>
        <p:txBody>
          <a:bodyPr/>
          <a:lstStyle/>
          <a:p>
            <a:r>
              <a:rPr lang="en-US" b="1" dirty="0">
                <a:latin typeface="+mn-lt"/>
                <a:ea typeface="Yu Gothic Medium" panose="020B0500000000000000" pitchFamily="34" charset="-128"/>
              </a:rPr>
              <a:t>Summary of Solution Components </a:t>
            </a:r>
            <a:endParaRPr lang="en-SG" b="1" dirty="0">
              <a:latin typeface="+mn-lt"/>
              <a:ea typeface="Yu Gothic Medium" panose="020B0500000000000000" pitchFamily="34" charset="-128"/>
            </a:endParaRPr>
          </a:p>
        </p:txBody>
      </p:sp>
      <p:sp>
        <p:nvSpPr>
          <p:cNvPr id="48" name="Subtitle 2">
            <a:extLst>
              <a:ext uri="{FF2B5EF4-FFF2-40B4-BE49-F238E27FC236}">
                <a16:creationId xmlns:a16="http://schemas.microsoft.com/office/drawing/2014/main" id="{16B04A37-7598-49E1-B827-CFCB968BB530}"/>
              </a:ext>
            </a:extLst>
          </p:cNvPr>
          <p:cNvSpPr>
            <a:spLocks noGrp="1"/>
          </p:cNvSpPr>
          <p:nvPr>
            <p:ph type="subTitle" idx="10"/>
          </p:nvPr>
        </p:nvSpPr>
        <p:spPr>
          <a:xfrm>
            <a:off x="1032167" y="827501"/>
            <a:ext cx="9829800" cy="834230"/>
          </a:xfrm>
        </p:spPr>
        <p:txBody>
          <a:bodyPr/>
          <a:lstStyle/>
          <a:p>
            <a:r>
              <a:rPr lang="en-US" sz="1600" i="0" dirty="0">
                <a:solidFill>
                  <a:schemeClr val="tx1"/>
                </a:solidFill>
                <a:latin typeface="+mn-lt"/>
                <a:ea typeface="Yu Gothic Medium" panose="020B0500000000000000" pitchFamily="34" charset="-128"/>
              </a:rPr>
              <a:t>NCS has proposed the Best-of-Breed solution to meet MOH requirements</a:t>
            </a:r>
            <a:endParaRPr lang="en-SG" sz="1600" i="0" dirty="0">
              <a:solidFill>
                <a:schemeClr val="tx1"/>
              </a:solidFill>
              <a:latin typeface="+mn-lt"/>
              <a:ea typeface="Yu Gothic Medium" panose="020B0500000000000000" pitchFamily="34" charset="-128"/>
            </a:endParaRPr>
          </a:p>
        </p:txBody>
      </p:sp>
    </p:spTree>
    <p:extLst>
      <p:ext uri="{BB962C8B-B14F-4D97-AF65-F5344CB8AC3E}">
        <p14:creationId xmlns:p14="http://schemas.microsoft.com/office/powerpoint/2010/main" val="322304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79577" y="179958"/>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r>
              <a:rPr lang="en-US" dirty="0">
                <a:latin typeface="+mn-lt"/>
                <a:ea typeface="Yu Gothic Medium" panose="020B0500000000000000" pitchFamily="34" charset="-128"/>
              </a:rPr>
              <a:t>Loading Strategy in MOH MCDR – File-based Processing</a:t>
            </a:r>
            <a:endParaRPr lang="en-SG" dirty="0">
              <a:latin typeface="+mn-lt"/>
              <a:ea typeface="Yu Gothic Medium" panose="020B0500000000000000" pitchFamily="34" charset="-128"/>
            </a:endParaRPr>
          </a:p>
        </p:txBody>
      </p:sp>
      <p:pic>
        <p:nvPicPr>
          <p:cNvPr id="4" name="Picture 3">
            <a:extLst>
              <a:ext uri="{FF2B5EF4-FFF2-40B4-BE49-F238E27FC236}">
                <a16:creationId xmlns:a16="http://schemas.microsoft.com/office/drawing/2014/main" id="{D5409131-E44D-4222-8781-FF93A7EFE09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27675" y="703079"/>
            <a:ext cx="10357419" cy="5846626"/>
          </a:xfrm>
          <a:prstGeom prst="rect">
            <a:avLst/>
          </a:prstGeom>
        </p:spPr>
      </p:pic>
    </p:spTree>
    <p:extLst>
      <p:ext uri="{BB962C8B-B14F-4D97-AF65-F5344CB8AC3E}">
        <p14:creationId xmlns:p14="http://schemas.microsoft.com/office/powerpoint/2010/main" val="391198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a:extLst>
              <a:ext uri="{FF2B5EF4-FFF2-40B4-BE49-F238E27FC236}">
                <a16:creationId xmlns:a16="http://schemas.microsoft.com/office/drawing/2014/main" id="{7B168D5F-D9EA-4A1C-BE15-13965D009C8B}"/>
              </a:ext>
            </a:extLst>
          </p:cNvPr>
          <p:cNvSpPr txBox="1">
            <a:spLocks/>
          </p:cNvSpPr>
          <p:nvPr/>
        </p:nvSpPr>
        <p:spPr>
          <a:xfrm>
            <a:off x="179577" y="179958"/>
            <a:ext cx="12706809" cy="376378"/>
          </a:xfrm>
          <a:prstGeom prst="rect">
            <a:avLst/>
          </a:prstGeom>
        </p:spPr>
        <p:txBody>
          <a:bodyPr/>
          <a:lstStyle>
            <a:lvl1pPr algn="l" defTabSz="914400" rtl="0" eaLnBrk="1" latinLnBrk="0" hangingPunct="1">
              <a:lnSpc>
                <a:spcPct val="90000"/>
              </a:lnSpc>
              <a:spcBef>
                <a:spcPts val="800"/>
              </a:spcBef>
              <a:buNone/>
              <a:defRPr sz="2800" b="1" kern="1200">
                <a:solidFill>
                  <a:schemeClr val="tx1"/>
                </a:solidFill>
                <a:latin typeface="Arial" charset="0"/>
                <a:ea typeface="Arial" charset="0"/>
                <a:cs typeface="Arial" charset="0"/>
              </a:defRPr>
            </a:lvl1pPr>
          </a:lstStyle>
          <a:p>
            <a:r>
              <a:rPr lang="en-US" dirty="0">
                <a:latin typeface="+mn-lt"/>
                <a:ea typeface="Yu Gothic Medium" panose="020B0500000000000000" pitchFamily="34" charset="-128"/>
              </a:rPr>
              <a:t>Loading Strategy in MOH MCDR – Database Processing</a:t>
            </a:r>
            <a:endParaRPr lang="en-SG" dirty="0">
              <a:latin typeface="+mn-lt"/>
              <a:ea typeface="Yu Gothic Medium" panose="020B0500000000000000" pitchFamily="34" charset="-128"/>
            </a:endParaRPr>
          </a:p>
        </p:txBody>
      </p:sp>
      <p:pic>
        <p:nvPicPr>
          <p:cNvPr id="5" name="Picture 4">
            <a:extLst>
              <a:ext uri="{FF2B5EF4-FFF2-40B4-BE49-F238E27FC236}">
                <a16:creationId xmlns:a16="http://schemas.microsoft.com/office/drawing/2014/main" id="{BF5AA0D0-213A-401D-AFB2-8233CCEA2C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11375" y="783824"/>
            <a:ext cx="8769250" cy="5894218"/>
          </a:xfrm>
          <a:prstGeom prst="rect">
            <a:avLst/>
          </a:prstGeom>
        </p:spPr>
      </p:pic>
    </p:spTree>
    <p:extLst>
      <p:ext uri="{BB962C8B-B14F-4D97-AF65-F5344CB8AC3E}">
        <p14:creationId xmlns:p14="http://schemas.microsoft.com/office/powerpoint/2010/main" val="411645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9E50-924C-44C6-9D54-54400427DE29}"/>
              </a:ext>
            </a:extLst>
          </p:cNvPr>
          <p:cNvSpPr>
            <a:spLocks noGrp="1"/>
          </p:cNvSpPr>
          <p:nvPr>
            <p:ph type="title"/>
          </p:nvPr>
        </p:nvSpPr>
        <p:spPr>
          <a:xfrm>
            <a:off x="191086" y="170505"/>
            <a:ext cx="9829800" cy="590774"/>
          </a:xfrm>
        </p:spPr>
        <p:txBody>
          <a:bodyPr/>
          <a:lstStyle/>
          <a:p>
            <a:r>
              <a:rPr lang="en-SG" b="1" dirty="0">
                <a:latin typeface="+mn-lt"/>
                <a:ea typeface="Yu Gothic Medium" panose="020B0500000000000000" pitchFamily="34" charset="-128"/>
              </a:rPr>
              <a:t>Key Architecture Recommendations - PROD</a:t>
            </a:r>
          </a:p>
        </p:txBody>
      </p:sp>
      <p:sp>
        <p:nvSpPr>
          <p:cNvPr id="4" name="Slide Number Placeholder 3">
            <a:extLst>
              <a:ext uri="{FF2B5EF4-FFF2-40B4-BE49-F238E27FC236}">
                <a16:creationId xmlns:a16="http://schemas.microsoft.com/office/drawing/2014/main" id="{18E73B41-5531-4F05-9F0B-38F2BB3C24DA}"/>
              </a:ext>
            </a:extLst>
          </p:cNvPr>
          <p:cNvSpPr>
            <a:spLocks noGrp="1"/>
          </p:cNvSpPr>
          <p:nvPr>
            <p:ph type="sldNum" sz="quarter" idx="4"/>
          </p:nvPr>
        </p:nvSpPr>
        <p:spPr/>
        <p:txBody>
          <a:bodyPr/>
          <a:lstStyle/>
          <a:p>
            <a:fld id="{3136175B-9F56-446F-BB9C-BE13B4272F5C}" type="slidenum">
              <a:rPr lang="en-GB" smtClean="0">
                <a:latin typeface="+mn-lt"/>
                <a:ea typeface="Yu Gothic Medium" panose="020B0500000000000000" pitchFamily="34" charset="-128"/>
              </a:rPr>
              <a:pPr/>
              <a:t>8</a:t>
            </a:fld>
            <a:endParaRPr lang="en-GB" dirty="0">
              <a:latin typeface="+mn-lt"/>
              <a:ea typeface="Yu Gothic Medium" panose="020B0500000000000000" pitchFamily="34" charset="-128"/>
            </a:endParaRPr>
          </a:p>
        </p:txBody>
      </p:sp>
      <p:pic>
        <p:nvPicPr>
          <p:cNvPr id="20" name="Picture 19">
            <a:extLst>
              <a:ext uri="{FF2B5EF4-FFF2-40B4-BE49-F238E27FC236}">
                <a16:creationId xmlns:a16="http://schemas.microsoft.com/office/drawing/2014/main" id="{D9E51C39-C108-4E53-9D44-04D85DD89EA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6324" y="964013"/>
            <a:ext cx="9222707" cy="5757629"/>
          </a:xfrm>
          <a:prstGeom prst="rect">
            <a:avLst/>
          </a:prstGeom>
        </p:spPr>
      </p:pic>
    </p:spTree>
    <p:extLst>
      <p:ext uri="{BB962C8B-B14F-4D97-AF65-F5344CB8AC3E}">
        <p14:creationId xmlns:p14="http://schemas.microsoft.com/office/powerpoint/2010/main" val="153698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a:off x="7216725" y="1268931"/>
            <a:ext cx="630099" cy="296027"/>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47" name="Freeform 46"/>
          <p:cNvSpPr/>
          <p:nvPr/>
        </p:nvSpPr>
        <p:spPr>
          <a:xfrm flipH="1" flipV="1">
            <a:off x="4835379" y="5489887"/>
            <a:ext cx="693224" cy="324580"/>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2" name="Title 1"/>
          <p:cNvSpPr>
            <a:spLocks noGrp="1"/>
          </p:cNvSpPr>
          <p:nvPr>
            <p:ph type="title"/>
          </p:nvPr>
        </p:nvSpPr>
        <p:spPr/>
        <p:txBody>
          <a:bodyPr/>
          <a:lstStyle/>
          <a:p>
            <a:r>
              <a:rPr lang="en-US" dirty="0">
                <a:latin typeface="+mn-lt"/>
                <a:ea typeface="Yu Gothic Medium" panose="020B0500000000000000" pitchFamily="34" charset="-128"/>
              </a:rPr>
              <a:t> </a:t>
            </a:r>
          </a:p>
        </p:txBody>
      </p:sp>
      <p:sp>
        <p:nvSpPr>
          <p:cNvPr id="7" name="Oval 6"/>
          <p:cNvSpPr/>
          <p:nvPr/>
        </p:nvSpPr>
        <p:spPr>
          <a:xfrm>
            <a:off x="4306062" y="1797448"/>
            <a:ext cx="3408379" cy="3408379"/>
          </a:xfrm>
          <a:prstGeom prst="ellipse">
            <a:avLst/>
          </a:prstGeom>
          <a:solidFill>
            <a:sysClr val="window" lastClr="FFFFFF">
              <a:lumMod val="50000"/>
              <a:alpha val="50000"/>
            </a:sys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8" name="Pie 7"/>
          <p:cNvSpPr/>
          <p:nvPr/>
        </p:nvSpPr>
        <p:spPr>
          <a:xfrm rot="968060">
            <a:off x="3910806" y="1198415"/>
            <a:ext cx="4464496" cy="4464496"/>
          </a:xfrm>
          <a:prstGeom prst="pie">
            <a:avLst>
              <a:gd name="adj1" fmla="val 12147609"/>
              <a:gd name="adj2" fmla="val 14804156"/>
            </a:avLst>
          </a:prstGeom>
          <a:solidFill>
            <a:srgbClr val="8DC928">
              <a:alpha val="78000"/>
            </a:srgb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p:nvSpPr>
          <p:cNvPr id="9" name="Pie 8"/>
          <p:cNvSpPr/>
          <p:nvPr/>
        </p:nvSpPr>
        <p:spPr>
          <a:xfrm>
            <a:off x="3877851" y="1164562"/>
            <a:ext cx="4464496" cy="4464496"/>
          </a:xfrm>
          <a:prstGeom prst="pie">
            <a:avLst>
              <a:gd name="adj1" fmla="val 7287856"/>
              <a:gd name="adj2" fmla="val 9704788"/>
            </a:avLst>
          </a:prstGeom>
          <a:solidFill>
            <a:srgbClr val="5BBE77">
              <a:alpha val="78000"/>
            </a:srgb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p:nvSpPr>
          <p:cNvPr id="10" name="Pie 9"/>
          <p:cNvSpPr/>
          <p:nvPr/>
        </p:nvSpPr>
        <p:spPr>
          <a:xfrm rot="20600994">
            <a:off x="3598973" y="1046478"/>
            <a:ext cx="4464496" cy="4464496"/>
          </a:xfrm>
          <a:prstGeom prst="pie">
            <a:avLst>
              <a:gd name="adj1" fmla="val 18316965"/>
              <a:gd name="adj2" fmla="val 21079154"/>
            </a:avLst>
          </a:prstGeom>
          <a:solidFill>
            <a:srgbClr val="2099D8">
              <a:alpha val="78000"/>
            </a:srgb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p:nvSpPr>
          <p:cNvPr id="11" name="Pie 10"/>
          <p:cNvSpPr/>
          <p:nvPr/>
        </p:nvSpPr>
        <p:spPr>
          <a:xfrm>
            <a:off x="4408560" y="1407667"/>
            <a:ext cx="3932459" cy="3932459"/>
          </a:xfrm>
          <a:prstGeom prst="pie">
            <a:avLst>
              <a:gd name="adj1" fmla="val 1652294"/>
              <a:gd name="adj2" fmla="val 4142044"/>
            </a:avLst>
          </a:prstGeom>
          <a:solidFill>
            <a:srgbClr val="27A6C2">
              <a:alpha val="78000"/>
            </a:srgb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p:nvSpPr>
          <p:cNvPr id="26" name="Freeform 25"/>
          <p:cNvSpPr/>
          <p:nvPr/>
        </p:nvSpPr>
        <p:spPr>
          <a:xfrm flipH="1">
            <a:off x="3972993" y="1672748"/>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27" name="Freeform 26"/>
          <p:cNvSpPr/>
          <p:nvPr/>
        </p:nvSpPr>
        <p:spPr>
          <a:xfrm rot="20584563" flipH="1">
            <a:off x="2713379" y="4399766"/>
            <a:ext cx="1439407" cy="345132"/>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30" name="Rectangle 29"/>
          <p:cNvSpPr/>
          <p:nvPr/>
        </p:nvSpPr>
        <p:spPr>
          <a:xfrm>
            <a:off x="8592787" y="4644864"/>
            <a:ext cx="3238373" cy="707886"/>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95A5"/>
                </a:solidFill>
                <a:effectLst/>
                <a:uLnTx/>
                <a:uFillTx/>
                <a:ea typeface="Yu Gothic Medium" panose="020B0500000000000000" pitchFamily="34" charset="-128"/>
              </a:rPr>
              <a:t>Malware Protection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rPr>
              <a:t>Trend Micro Deep Security Anti-Virus for Windows</a:t>
            </a:r>
            <a:r>
              <a:rPr kumimoji="0" lang="en-US" sz="1400" b="0" i="0" u="none" strike="noStrike" kern="1200" cap="none" spc="0" normalizeH="0" noProof="0" dirty="0">
                <a:ln>
                  <a:noFill/>
                </a:ln>
                <a:solidFill>
                  <a:srgbClr val="000000"/>
                </a:solidFill>
                <a:effectLst/>
                <a:uLnTx/>
                <a:uFillTx/>
                <a:ea typeface="Yu Gothic Medium" panose="020B0500000000000000" pitchFamily="34" charset="-128"/>
              </a:rPr>
              <a:t> &amp;</a:t>
            </a:r>
            <a:r>
              <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rPr>
              <a:t> Linux</a:t>
            </a:r>
          </a:p>
        </p:txBody>
      </p:sp>
      <p:sp>
        <p:nvSpPr>
          <p:cNvPr id="32" name="Rectangle 31"/>
          <p:cNvSpPr/>
          <p:nvPr/>
        </p:nvSpPr>
        <p:spPr>
          <a:xfrm>
            <a:off x="1383976" y="4469189"/>
            <a:ext cx="3051270" cy="113877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95A5"/>
                </a:solidFill>
                <a:effectLst/>
                <a:uLnTx/>
                <a:uFillTx/>
                <a:ea typeface="Yu Gothic Medium" panose="020B0500000000000000" pitchFamily="34" charset="-128"/>
              </a:rPr>
              <a:t>Encryption</a:t>
            </a:r>
          </a:p>
          <a:p>
            <a:pPr marL="285750" lvl="0" indent="-285750">
              <a:buFont typeface="Arial" panose="020B0604020202020204" pitchFamily="34" charset="0"/>
              <a:buChar char="•"/>
              <a:defRPr/>
            </a:pPr>
            <a:r>
              <a:rPr lang="en-US" sz="1400" dirty="0">
                <a:solidFill>
                  <a:srgbClr val="000000"/>
                </a:solidFill>
                <a:ea typeface="Yu Gothic Medium" panose="020B0500000000000000" pitchFamily="34" charset="-128"/>
              </a:rPr>
              <a:t>Hadoop Data-at-rest (TDE) and data-in-motion (TLS) encryption with Ranger KMS</a:t>
            </a:r>
          </a:p>
          <a:p>
            <a:pPr marL="285750" indent="-285750">
              <a:buFont typeface="Arial" panose="020B0604020202020204" pitchFamily="34" charset="0"/>
              <a:buChar char="•"/>
              <a:defRPr/>
            </a:pPr>
            <a:r>
              <a:rPr lang="en-US" sz="1400" dirty="0">
                <a:solidFill>
                  <a:srgbClr val="000000"/>
                </a:solidFill>
                <a:ea typeface="Yu Gothic Medium" panose="020B0500000000000000" pitchFamily="34" charset="-128"/>
              </a:rPr>
              <a:t>Thales </a:t>
            </a:r>
            <a:r>
              <a:rPr lang="en-SG" sz="1400" dirty="0">
                <a:solidFill>
                  <a:srgbClr val="000000"/>
                </a:solidFill>
                <a:ea typeface="Yu Gothic Medium" panose="020B0500000000000000" pitchFamily="34" charset="-128"/>
              </a:rPr>
              <a:t>Tokenisation</a:t>
            </a:r>
            <a:endParaRPr lang="en-US" sz="1400" dirty="0">
              <a:solidFill>
                <a:srgbClr val="000000"/>
              </a:solidFill>
              <a:ea typeface="Yu Gothic Medium" panose="020B0500000000000000" pitchFamily="34" charset="-128"/>
            </a:endParaRPr>
          </a:p>
        </p:txBody>
      </p:sp>
      <p:sp>
        <p:nvSpPr>
          <p:cNvPr id="34" name="Rectangle 33"/>
          <p:cNvSpPr/>
          <p:nvPr/>
        </p:nvSpPr>
        <p:spPr>
          <a:xfrm>
            <a:off x="7874100" y="1135148"/>
            <a:ext cx="4276491" cy="740203"/>
          </a:xfrm>
          <a:prstGeom prst="rect">
            <a:avLst/>
          </a:prstGeom>
        </p:spPr>
        <p:txBody>
          <a:bodyPr wrap="square" lIns="0" tIns="0" rIns="0" bIns="0">
            <a:spAutoFit/>
          </a:bodyPr>
          <a:lstStyle/>
          <a:p>
            <a:pPr lvl="0" defTabSz="651917">
              <a:spcBef>
                <a:spcPct val="0"/>
              </a:spcBef>
              <a:defRPr/>
            </a:pPr>
            <a:r>
              <a:rPr lang="en-US" b="1" dirty="0">
                <a:solidFill>
                  <a:srgbClr val="0095A5"/>
                </a:solidFill>
                <a:ea typeface="Yu Gothic Medium" panose="020B0500000000000000" pitchFamily="34" charset="-128"/>
              </a:rPr>
              <a:t>Network Defense</a:t>
            </a:r>
            <a:endParaRPr lang="en-SG" b="1" dirty="0">
              <a:solidFill>
                <a:srgbClr val="0095A5"/>
              </a:solidFill>
              <a:ea typeface="Yu Gothic Medium" panose="020B0500000000000000" pitchFamily="34" charset="-128"/>
            </a:endParaRPr>
          </a:p>
          <a:p>
            <a:pPr marL="285750" lvl="1" indent="-285750" defTabSz="651917">
              <a:spcBef>
                <a:spcPct val="0"/>
              </a:spcBef>
              <a:spcAft>
                <a:spcPct val="15000"/>
              </a:spcAft>
              <a:buFont typeface="Arial" panose="020B0604020202020204" pitchFamily="34" charset="0"/>
              <a:buChar char="•"/>
              <a:defRPr/>
            </a:pPr>
            <a:r>
              <a:rPr lang="en-US" sz="1400" dirty="0">
                <a:solidFill>
                  <a:srgbClr val="181818">
                    <a:hueOff val="0"/>
                    <a:satOff val="0"/>
                    <a:lumOff val="0"/>
                    <a:alphaOff val="0"/>
                  </a:srgbClr>
                </a:solidFill>
                <a:ea typeface="Yu Gothic Medium" panose="020B0500000000000000" pitchFamily="34" charset="-128"/>
                <a:cs typeface="Arial" panose="020B0604020202020204" pitchFamily="34" charset="0"/>
              </a:rPr>
              <a:t>IDS/IPS is provided by GCI Central firewall</a:t>
            </a:r>
          </a:p>
          <a:p>
            <a:pPr marL="285750" lvl="1" indent="-285750" defTabSz="651917">
              <a:spcBef>
                <a:spcPct val="0"/>
              </a:spcBef>
              <a:spcAft>
                <a:spcPct val="15000"/>
              </a:spcAft>
              <a:buFont typeface="Arial" panose="020B0604020202020204" pitchFamily="34" charset="0"/>
              <a:buChar char="•"/>
              <a:defRPr/>
            </a:pPr>
            <a:r>
              <a:rPr lang="en-US" sz="1400" dirty="0">
                <a:solidFill>
                  <a:srgbClr val="181818">
                    <a:hueOff val="0"/>
                    <a:satOff val="0"/>
                    <a:lumOff val="0"/>
                    <a:alphaOff val="0"/>
                  </a:srgbClr>
                </a:solidFill>
                <a:ea typeface="Yu Gothic Medium" panose="020B0500000000000000" pitchFamily="34" charset="-128"/>
                <a:cs typeface="Arial" panose="020B0604020202020204" pitchFamily="34" charset="0"/>
              </a:rPr>
              <a:t>Network Security Zones (web. App, DB &amp; Mgmt)</a:t>
            </a:r>
          </a:p>
        </p:txBody>
      </p:sp>
      <p:sp>
        <p:nvSpPr>
          <p:cNvPr id="36" name="Rectangle 35"/>
          <p:cNvSpPr/>
          <p:nvPr/>
        </p:nvSpPr>
        <p:spPr>
          <a:xfrm>
            <a:off x="484591" y="3238016"/>
            <a:ext cx="3794196" cy="1200329"/>
          </a:xfrm>
          <a:prstGeom prst="rect">
            <a:avLst/>
          </a:prstGeom>
        </p:spPr>
        <p:txBody>
          <a:bodyPr wrap="square" lIns="0" tIns="0" rIns="0" bIns="0">
            <a:spAutoFit/>
          </a:bodyPr>
          <a:lstStyle/>
          <a:p>
            <a:pPr marR="0" indent="0" defTabSz="651917" fontAlgn="auto">
              <a:lnSpc>
                <a:spcPct val="100000"/>
              </a:lnSpc>
              <a:spcBef>
                <a:spcPct val="0"/>
              </a:spcBef>
              <a:spcAft>
                <a:spcPts val="0"/>
              </a:spcAft>
              <a:buClrTx/>
              <a:buSzTx/>
              <a:buFontTx/>
              <a:buNone/>
              <a:tabLst/>
              <a:defRPr/>
            </a:pPr>
            <a:r>
              <a:rPr lang="en-US" b="1" dirty="0">
                <a:solidFill>
                  <a:srgbClr val="0095A5"/>
                </a:solidFill>
                <a:ea typeface="Yu Gothic Medium" panose="020B0500000000000000" pitchFamily="34" charset="-128"/>
              </a:rPr>
              <a:t>Authentication and Identity Management</a:t>
            </a:r>
          </a:p>
          <a:p>
            <a:pPr marL="285750" marR="0" indent="-285750" defTabSz="651917" fontAlgn="auto">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rPr>
              <a:t>Leverage MOH Active Directory</a:t>
            </a:r>
          </a:p>
          <a:p>
            <a:pPr marL="285750" indent="-285750" defTabSz="651917">
              <a:spcBef>
                <a:spcPct val="0"/>
              </a:spcBef>
              <a:buFont typeface="Arial" panose="020B0604020202020204" pitchFamily="34" charset="0"/>
              <a:buChar char="•"/>
              <a:defRPr/>
            </a:pPr>
            <a:r>
              <a:rPr lang="en-US" sz="1400" dirty="0">
                <a:ea typeface="Yu Gothic Medium" panose="020B0500000000000000" pitchFamily="34" charset="-128"/>
              </a:rPr>
              <a:t>Unified Access Control for Ranger</a:t>
            </a:r>
          </a:p>
          <a:p>
            <a:pPr marL="285750" marR="0" indent="-285750" defTabSz="651917" fontAlgn="auto">
              <a:lnSpc>
                <a:spcPct val="100000"/>
              </a:lnSpc>
              <a:spcBef>
                <a:spcPct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endParaRPr>
          </a:p>
        </p:txBody>
      </p:sp>
      <p:sp>
        <p:nvSpPr>
          <p:cNvPr id="43" name="Rectangle 42"/>
          <p:cNvSpPr/>
          <p:nvPr/>
        </p:nvSpPr>
        <p:spPr>
          <a:xfrm>
            <a:off x="8590923" y="2598269"/>
            <a:ext cx="3625063" cy="1138773"/>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95A5"/>
                </a:solidFill>
                <a:effectLst/>
                <a:uLnTx/>
                <a:uFillTx/>
                <a:ea typeface="Yu Gothic Medium" panose="020B0500000000000000" pitchFamily="34" charset="-128"/>
              </a:rPr>
              <a:t>System Compliance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a typeface="Yu Gothic Medium" panose="020B0500000000000000" pitchFamily="34" charset="-128"/>
              </a:rPr>
              <a:t>System Hardening</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a typeface="Yu Gothic Medium" panose="020B0500000000000000" pitchFamily="34" charset="-128"/>
              </a:rPr>
              <a:t>Hardening Compliance Check</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ea typeface="Yu Gothic Medium" panose="020B0500000000000000" pitchFamily="34" charset="-128"/>
              </a:rPr>
              <a:t>Network VA</a:t>
            </a:r>
          </a:p>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ea typeface="Yu Gothic Medium" panose="020B0500000000000000" pitchFamily="34" charset="-128"/>
            </a:endParaRPr>
          </a:p>
        </p:txBody>
      </p:sp>
      <p:sp>
        <p:nvSpPr>
          <p:cNvPr id="33" name="Title 1">
            <a:extLst>
              <a:ext uri="{FF2B5EF4-FFF2-40B4-BE49-F238E27FC236}">
                <a16:creationId xmlns:a16="http://schemas.microsoft.com/office/drawing/2014/main" id="{0DC89E50-924C-44C6-9D54-54400427DE29}"/>
              </a:ext>
            </a:extLst>
          </p:cNvPr>
          <p:cNvSpPr txBox="1">
            <a:spLocks/>
          </p:cNvSpPr>
          <p:nvPr/>
        </p:nvSpPr>
        <p:spPr>
          <a:xfrm>
            <a:off x="528614" y="253730"/>
            <a:ext cx="9144000" cy="590323"/>
          </a:xfrm>
          <a:prstGeom prst="rect">
            <a:avLst/>
          </a:prstGeom>
        </p:spPr>
        <p:txBody>
          <a:bodyPr anchor="b"/>
          <a:lstStyle>
            <a:lvl1pPr algn="l" defTabSz="914400" rtl="0" eaLnBrk="1" latinLnBrk="0" hangingPunct="1">
              <a:lnSpc>
                <a:spcPct val="90000"/>
              </a:lnSpc>
              <a:spcBef>
                <a:spcPct val="0"/>
              </a:spcBef>
              <a:buNone/>
              <a:defRPr sz="2800" kern="1200">
                <a:solidFill>
                  <a:srgbClr val="373737"/>
                </a:solidFill>
                <a:latin typeface="+mj-lt"/>
                <a:ea typeface="+mj-ea"/>
                <a:cs typeface="+mj-cs"/>
              </a:defRPr>
            </a:lvl1pPr>
          </a:lstStyle>
          <a:p>
            <a:r>
              <a:rPr lang="en-SG" b="1" dirty="0">
                <a:latin typeface="+mn-lt"/>
                <a:ea typeface="Yu Gothic Medium" panose="020B0500000000000000" pitchFamily="34" charset="-128"/>
              </a:rPr>
              <a:t>Security Measures on MOH MCDR</a:t>
            </a:r>
          </a:p>
        </p:txBody>
      </p:sp>
      <p:sp>
        <p:nvSpPr>
          <p:cNvPr id="39" name="Pie 38"/>
          <p:cNvSpPr/>
          <p:nvPr/>
        </p:nvSpPr>
        <p:spPr>
          <a:xfrm rot="3211932">
            <a:off x="3888108" y="1298682"/>
            <a:ext cx="4464496" cy="4464496"/>
          </a:xfrm>
          <a:prstGeom prst="pie">
            <a:avLst>
              <a:gd name="adj1" fmla="val 7287856"/>
              <a:gd name="adj2" fmla="val 9704788"/>
            </a:avLst>
          </a:prstGeom>
          <a:solidFill>
            <a:schemeClr val="accent4">
              <a:lumMod val="75000"/>
              <a:alpha val="78000"/>
            </a:scheme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p:nvSpPr>
          <p:cNvPr id="40" name="Freeform 39"/>
          <p:cNvSpPr/>
          <p:nvPr/>
        </p:nvSpPr>
        <p:spPr>
          <a:xfrm rot="11712608" flipH="1" flipV="1">
            <a:off x="3245856" y="2944989"/>
            <a:ext cx="687851" cy="391322"/>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41" name="Pie 40"/>
          <p:cNvSpPr/>
          <p:nvPr/>
        </p:nvSpPr>
        <p:spPr>
          <a:xfrm rot="18436834">
            <a:off x="3778003" y="1067285"/>
            <a:ext cx="4464496" cy="4464496"/>
          </a:xfrm>
          <a:prstGeom prst="pie">
            <a:avLst>
              <a:gd name="adj1" fmla="val 7287856"/>
              <a:gd name="adj2" fmla="val 9704788"/>
            </a:avLst>
          </a:prstGeom>
          <a:solidFill>
            <a:schemeClr val="accent3">
              <a:lumMod val="60000"/>
              <a:lumOff val="40000"/>
              <a:alpha val="78000"/>
            </a:scheme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p:nvSpPr>
          <p:cNvPr id="42" name="Pie 41"/>
          <p:cNvSpPr/>
          <p:nvPr/>
        </p:nvSpPr>
        <p:spPr>
          <a:xfrm rot="18388866">
            <a:off x="4264992" y="1404684"/>
            <a:ext cx="3932459" cy="3932459"/>
          </a:xfrm>
          <a:prstGeom prst="pie">
            <a:avLst>
              <a:gd name="adj1" fmla="val 1604697"/>
              <a:gd name="adj2" fmla="val 4117317"/>
            </a:avLst>
          </a:prstGeom>
          <a:solidFill>
            <a:schemeClr val="accent5">
              <a:lumMod val="40000"/>
              <a:lumOff val="60000"/>
              <a:alpha val="78000"/>
            </a:schemeClr>
          </a:soli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ea typeface="Yu Gothic Medium" panose="020B0500000000000000" pitchFamily="34" charset="-128"/>
            </a:endParaRPr>
          </a:p>
        </p:txBody>
      </p:sp>
      <p:sp useBgFill="1">
        <p:nvSpPr>
          <p:cNvPr id="22" name="Oval 21"/>
          <p:cNvSpPr/>
          <p:nvPr/>
        </p:nvSpPr>
        <p:spPr>
          <a:xfrm>
            <a:off x="5100614" y="2592000"/>
            <a:ext cx="1819275" cy="1819275"/>
          </a:xfrm>
          <a:prstGeom prst="ellipse">
            <a:avLst/>
          </a:prstGeom>
          <a:gradFill rotWithShape="1">
            <a:gsLst>
              <a:gs pos="0">
                <a:srgbClr val="2099D8">
                  <a:shade val="51000"/>
                  <a:satMod val="130000"/>
                </a:srgbClr>
              </a:gs>
              <a:gs pos="80000">
                <a:srgbClr val="2099D8">
                  <a:shade val="93000"/>
                  <a:satMod val="130000"/>
                </a:srgbClr>
              </a:gs>
              <a:gs pos="100000">
                <a:srgbClr val="2099D8">
                  <a:shade val="94000"/>
                  <a:satMod val="135000"/>
                </a:srgbClr>
              </a:gs>
            </a:gsLst>
            <a:lin ang="16200000" scaled="0"/>
          </a:gradFill>
          <a:ln w="952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44" name="Freeform 43"/>
          <p:cNvSpPr/>
          <p:nvPr/>
        </p:nvSpPr>
        <p:spPr>
          <a:xfrm>
            <a:off x="8124646" y="2785436"/>
            <a:ext cx="441696" cy="379927"/>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
        <p:nvSpPr>
          <p:cNvPr id="45" name="Rectangle 44"/>
          <p:cNvSpPr/>
          <p:nvPr/>
        </p:nvSpPr>
        <p:spPr>
          <a:xfrm>
            <a:off x="3972993" y="5600943"/>
            <a:ext cx="8426899" cy="1569660"/>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95A5"/>
                </a:solidFill>
                <a:effectLst/>
                <a:uLnTx/>
                <a:uFillTx/>
                <a:ea typeface="Yu Gothic Medium" panose="020B0500000000000000" pitchFamily="34" charset="-128"/>
              </a:rPr>
              <a:t>Others</a:t>
            </a:r>
          </a:p>
          <a:p>
            <a:pPr marL="285750" indent="-285750">
              <a:buFont typeface="Arial" panose="020B0604020202020204" pitchFamily="34" charset="0"/>
              <a:buChar char="•"/>
            </a:pPr>
            <a:r>
              <a:rPr lang="en-US" sz="1400" dirty="0">
                <a:ea typeface="Yu Gothic Medium" panose="020B0500000000000000" pitchFamily="34" charset="-128"/>
              </a:rPr>
              <a:t>Logs from MCDR will be routed into MOH SIEM</a:t>
            </a:r>
          </a:p>
          <a:p>
            <a:pPr marL="285750" indent="-285750">
              <a:buFont typeface="Arial" panose="020B0604020202020204" pitchFamily="34" charset="0"/>
              <a:buChar char="•"/>
            </a:pPr>
            <a:r>
              <a:rPr lang="en-US" sz="1400" dirty="0">
                <a:ea typeface="Yu Gothic Medium" panose="020B0500000000000000" pitchFamily="34" charset="-128"/>
              </a:rPr>
              <a:t>Virus scan on open source packages before they are updated into the repository</a:t>
            </a:r>
          </a:p>
          <a:p>
            <a:pPr marL="285750" indent="-285750">
              <a:buFont typeface="Arial" panose="020B0604020202020204" pitchFamily="34" charset="0"/>
              <a:buChar char="•"/>
            </a:pPr>
            <a:r>
              <a:rPr lang="en-US" sz="1400" dirty="0">
                <a:solidFill>
                  <a:schemeClr val="tx2"/>
                </a:solidFill>
                <a:ea typeface="Yu Gothic Medium" panose="020B0500000000000000" pitchFamily="34" charset="-128"/>
              </a:rPr>
              <a:t>Hadoop Security Log Analysis (Value-Added Service)</a:t>
            </a:r>
          </a:p>
          <a:p>
            <a:pPr marL="742950" lvl="1" indent="-285750">
              <a:buFont typeface="Arial" panose="020B0604020202020204" pitchFamily="34" charset="0"/>
              <a:buChar char="•"/>
            </a:pPr>
            <a:r>
              <a:rPr lang="en-US" sz="1400" i="1" dirty="0">
                <a:solidFill>
                  <a:srgbClr val="000000"/>
                </a:solidFill>
                <a:ea typeface="Yu Gothic Medium" panose="020B0500000000000000" pitchFamily="34" charset="-128"/>
              </a:rPr>
              <a:t>NCS has proposed AA model development for Anomalous activity detection using ranger logs</a:t>
            </a:r>
          </a:p>
          <a:p>
            <a:pPr marL="285750" indent="-285750">
              <a:buFont typeface="Arial" panose="020B0604020202020204" pitchFamily="34" charset="0"/>
              <a:buChar char="•"/>
            </a:pPr>
            <a:endParaRPr lang="en-US" sz="1400" b="1" dirty="0">
              <a:solidFill>
                <a:srgbClr val="0095A5"/>
              </a:solidFill>
              <a:ea typeface="Yu Gothic Medium" panose="020B0500000000000000" pitchFamily="34" charset="-128"/>
            </a:endParaRPr>
          </a:p>
          <a:p>
            <a:pPr marL="285750" indent="-285750">
              <a:buFont typeface="Arial" panose="020B0604020202020204" pitchFamily="34" charset="0"/>
              <a:buChar char="•"/>
            </a:pPr>
            <a:endParaRPr lang="en-US" sz="1400" dirty="0">
              <a:ea typeface="Yu Gothic Medium" panose="020B0500000000000000" pitchFamily="34" charset="-128"/>
            </a:endParaRPr>
          </a:p>
        </p:txBody>
      </p:sp>
      <p:sp>
        <p:nvSpPr>
          <p:cNvPr id="31" name="Rectangle 30">
            <a:extLst>
              <a:ext uri="{FF2B5EF4-FFF2-40B4-BE49-F238E27FC236}">
                <a16:creationId xmlns:a16="http://schemas.microsoft.com/office/drawing/2014/main" id="{4A6B96B6-5E17-4FEE-83B2-6B3F4DCB291D}"/>
              </a:ext>
            </a:extLst>
          </p:cNvPr>
          <p:cNvSpPr/>
          <p:nvPr/>
        </p:nvSpPr>
        <p:spPr>
          <a:xfrm>
            <a:off x="714542" y="1268931"/>
            <a:ext cx="3442250" cy="135421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95A5"/>
                </a:solidFill>
                <a:ea typeface="Yu Gothic Medium" panose="020B0500000000000000" pitchFamily="34" charset="-128"/>
              </a:rPr>
              <a:t>Security Assurances</a:t>
            </a:r>
          </a:p>
          <a:p>
            <a:pPr marL="285750" indent="-28575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rPr>
              <a:t>Security Risk &amp; Threat Assessment</a:t>
            </a:r>
          </a:p>
          <a:p>
            <a:pPr marL="285750" indent="-285750">
              <a:buFont typeface="Arial" panose="020B0604020202020204" pitchFamily="34" charset="0"/>
              <a:buChar char="•"/>
              <a:defRPr/>
            </a:pPr>
            <a:r>
              <a:rPr lang="en-US" sz="1400" dirty="0">
                <a:ea typeface="Yu Gothic Medium" panose="020B0500000000000000" pitchFamily="34" charset="-128"/>
              </a:rPr>
              <a:t>Network VA, Web VAPT</a:t>
            </a:r>
          </a:p>
          <a:p>
            <a:pPr marL="285750" indent="-28575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rPr>
              <a:t>Policy Compliance Review</a:t>
            </a:r>
          </a:p>
          <a:p>
            <a:pPr marL="285750" indent="-285750">
              <a:buFont typeface="Arial" panose="020B0604020202020204" pitchFamily="34" charset="0"/>
              <a:buChar char="•"/>
              <a:defRPr/>
            </a:pPr>
            <a:r>
              <a:rPr kumimoji="0" lang="en-US" sz="1400" b="0" i="0" u="none" strike="noStrike" kern="1200" cap="none" spc="0" normalizeH="0" baseline="0" noProof="0" dirty="0">
                <a:ln>
                  <a:noFill/>
                </a:ln>
                <a:solidFill>
                  <a:srgbClr val="000000"/>
                </a:solidFill>
                <a:effectLst/>
                <a:uLnTx/>
                <a:uFillTx/>
                <a:ea typeface="Yu Gothic Medium" panose="020B0500000000000000" pitchFamily="34" charset="-128"/>
              </a:rPr>
              <a:t>IT Security Governance Service</a:t>
            </a:r>
          </a:p>
          <a:p>
            <a:pPr marL="285750" indent="-285750">
              <a:buFont typeface="Arial" panose="020B0604020202020204" pitchFamily="34" charset="0"/>
              <a:buChar char="•"/>
              <a:defRPr/>
            </a:pPr>
            <a:r>
              <a:rPr lang="en-GB" sz="1400" dirty="0"/>
              <a:t>Vulnerabilities Scan – Java codes</a:t>
            </a:r>
          </a:p>
        </p:txBody>
      </p:sp>
      <p:sp>
        <p:nvSpPr>
          <p:cNvPr id="28" name="Freeform 22">
            <a:extLst>
              <a:ext uri="{FF2B5EF4-FFF2-40B4-BE49-F238E27FC236}">
                <a16:creationId xmlns:a16="http://schemas.microsoft.com/office/drawing/2014/main" id="{BC6336EE-7667-4801-B6AB-A50965DE97E6}"/>
              </a:ext>
            </a:extLst>
          </p:cNvPr>
          <p:cNvSpPr/>
          <p:nvPr/>
        </p:nvSpPr>
        <p:spPr>
          <a:xfrm flipV="1">
            <a:off x="7741717" y="4644864"/>
            <a:ext cx="867758" cy="145507"/>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ea typeface="Yu Gothic Medium" panose="020B0500000000000000" pitchFamily="34" charset="-128"/>
            </a:endParaRPr>
          </a:p>
        </p:txBody>
      </p:sp>
    </p:spTree>
    <p:extLst>
      <p:ext uri="{BB962C8B-B14F-4D97-AF65-F5344CB8AC3E}">
        <p14:creationId xmlns:p14="http://schemas.microsoft.com/office/powerpoint/2010/main" val="83106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NCS Corporate Teal - Dark">
      <a:dk1>
        <a:srgbClr val="000000"/>
      </a:dk1>
      <a:lt1>
        <a:srgbClr val="FFFFFF"/>
      </a:lt1>
      <a:dk2>
        <a:srgbClr val="303030"/>
      </a:dk2>
      <a:lt2>
        <a:srgbClr val="FFFFFF"/>
      </a:lt2>
      <a:accent1>
        <a:srgbClr val="006772"/>
      </a:accent1>
      <a:accent2>
        <a:srgbClr val="0095A5"/>
      </a:accent2>
      <a:accent3>
        <a:srgbClr val="81C07F"/>
      </a:accent3>
      <a:accent4>
        <a:srgbClr val="55B9A1"/>
      </a:accent4>
      <a:accent5>
        <a:srgbClr val="08BAEE"/>
      </a:accent5>
      <a:accent6>
        <a:srgbClr val="868686"/>
      </a:accent6>
      <a:hlink>
        <a:srgbClr val="FFFFFF"/>
      </a:hlink>
      <a:folHlink>
        <a:srgbClr val="FFFFFF"/>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000000"/>
      </a:dk1>
      <a:lt1>
        <a:srgbClr val="FFFFFF"/>
      </a:lt1>
      <a:dk2>
        <a:srgbClr val="303030"/>
      </a:dk2>
      <a:lt2>
        <a:srgbClr val="FFFFFF"/>
      </a:lt2>
      <a:accent1>
        <a:srgbClr val="006771"/>
      </a:accent1>
      <a:accent2>
        <a:srgbClr val="08BAEE"/>
      </a:accent2>
      <a:accent3>
        <a:srgbClr val="55B9A1"/>
      </a:accent3>
      <a:accent4>
        <a:srgbClr val="81C07F"/>
      </a:accent4>
      <a:accent5>
        <a:srgbClr val="0095A5"/>
      </a:accent5>
      <a:accent6>
        <a:srgbClr val="868686"/>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150119 PowerPoint Template">
  <a:themeElements>
    <a:clrScheme name="NCS Theme">
      <a:dk1>
        <a:srgbClr val="181818"/>
      </a:dk1>
      <a:lt1>
        <a:srgbClr val="FFFFFF"/>
      </a:lt1>
      <a:dk2>
        <a:srgbClr val="008C9A"/>
      </a:dk2>
      <a:lt2>
        <a:srgbClr val="FFFFFF"/>
      </a:lt2>
      <a:accent1>
        <a:srgbClr val="F2F2F2"/>
      </a:accent1>
      <a:accent2>
        <a:srgbClr val="FFCD0C"/>
      </a:accent2>
      <a:accent3>
        <a:srgbClr val="6C52A2"/>
      </a:accent3>
      <a:accent4>
        <a:srgbClr val="E40230"/>
      </a:accent4>
      <a:accent5>
        <a:srgbClr val="59AF41"/>
      </a:accent5>
      <a:accent6>
        <a:srgbClr val="0099FF"/>
      </a:accent6>
      <a:hlink>
        <a:srgbClr val="FFFFFF"/>
      </a:hlink>
      <a:folHlink>
        <a:srgbClr val="FFFFFF"/>
      </a:folHlink>
    </a:clrScheme>
    <a:fontScheme name="NCS Theme">
      <a:majorFont>
        <a:latin typeface="Arial"/>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CS Presentation Template 20 Oct 2016 (Final) - Sent to CIS.pptx [Read-Only]" id="{83E8FC35-79B7-4609-81C4-7DD30F87BC6C}" vid="{DE968929-EC8A-4373-A70B-EACC0A9C9FEF}"/>
    </a:ext>
  </a:extLst>
</a:theme>
</file>

<file path=ppt/theme/theme4.xml><?xml version="1.0" encoding="utf-8"?>
<a:theme xmlns:a="http://schemas.openxmlformats.org/drawingml/2006/main" name="2_Office Theme">
  <a:themeElements>
    <a:clrScheme name="NCS Colour Set Lime - Light">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006771"/>
      </a:hlink>
      <a:folHlink>
        <a:srgbClr val="006771"/>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4F001E61-D437-4B4A-87EE-B1630797102C}"/>
    </a:ext>
  </a:extLst>
</a:theme>
</file>

<file path=ppt/theme/theme5.xml><?xml version="1.0" encoding="utf-8"?>
<a:theme xmlns:a="http://schemas.openxmlformats.org/drawingml/2006/main" name="3_Office Theme">
  <a:themeElements>
    <a:clrScheme name="NCS Corporate Teal - Light">
      <a:dk1>
        <a:srgbClr val="000000"/>
      </a:dk1>
      <a:lt1>
        <a:srgbClr val="FFFFFF"/>
      </a:lt1>
      <a:dk2>
        <a:srgbClr val="303030"/>
      </a:dk2>
      <a:lt2>
        <a:srgbClr val="FFFFFF"/>
      </a:lt2>
      <a:accent1>
        <a:srgbClr val="006772"/>
      </a:accent1>
      <a:accent2>
        <a:srgbClr val="0095A5"/>
      </a:accent2>
      <a:accent3>
        <a:srgbClr val="81C07F"/>
      </a:accent3>
      <a:accent4>
        <a:srgbClr val="55B9A1"/>
      </a:accent4>
      <a:accent5>
        <a:srgbClr val="08BAEE"/>
      </a:accent5>
      <a:accent6>
        <a:srgbClr val="868686"/>
      </a:accent6>
      <a:hlink>
        <a:srgbClr val="006772"/>
      </a:hlink>
      <a:folHlink>
        <a:srgbClr val="006772"/>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4B14896CF3A34C963C0A67FBC5EEFB" ma:contentTypeVersion="8" ma:contentTypeDescription="Create a new document." ma:contentTypeScope="" ma:versionID="267170430e8f6a4147e7355bdabbf960">
  <xsd:schema xmlns:xsd="http://www.w3.org/2001/XMLSchema" xmlns:xs="http://www.w3.org/2001/XMLSchema" xmlns:p="http://schemas.microsoft.com/office/2006/metadata/properties" xmlns:ns2="2c4970b9-9d56-4160-b258-7ea2da3e109f" xmlns:ns3="b099aa2e-3298-401c-933f-9fb4da1b4a47" targetNamespace="http://schemas.microsoft.com/office/2006/metadata/properties" ma:root="true" ma:fieldsID="390b822b12aa435c16803ab7bfba3d7c" ns2:_="" ns3:_="">
    <xsd:import namespace="2c4970b9-9d56-4160-b258-7ea2da3e109f"/>
    <xsd:import namespace="b099aa2e-3298-401c-933f-9fb4da1b4a4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4970b9-9d56-4160-b258-7ea2da3e10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99aa2e-3298-401c-933f-9fb4da1b4a4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D80B7-DCB6-4FE9-84D6-A6C52A8EC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4970b9-9d56-4160-b258-7ea2da3e109f"/>
    <ds:schemaRef ds:uri="b099aa2e-3298-401c-933f-9fb4da1b4a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0AA2CD-96DB-45AA-AB2C-44178598AFB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C74D3C3-1B04-4C39-92C0-7579717E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22870</TotalTime>
  <Words>1783</Words>
  <Application>Microsoft Office PowerPoint</Application>
  <PresentationFormat>Widescreen</PresentationFormat>
  <Paragraphs>337</Paragraphs>
  <Slides>33</Slides>
  <Notes>6</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48" baseType="lpstr">
      <vt:lpstr>Arial</vt:lpstr>
      <vt:lpstr>Calibri</vt:lpstr>
      <vt:lpstr>Century Gothic</vt:lpstr>
      <vt:lpstr>Courier New</vt:lpstr>
      <vt:lpstr>Rockwell</vt:lpstr>
      <vt:lpstr>Rockwell Light</vt:lpstr>
      <vt:lpstr>Segoe UI</vt:lpstr>
      <vt:lpstr>Segoe UI Light</vt:lpstr>
      <vt:lpstr>Wingdings</vt:lpstr>
      <vt:lpstr>Office Theme</vt:lpstr>
      <vt:lpstr>1_Office Theme</vt:lpstr>
      <vt:lpstr>1_150119 PowerPoint Template</vt:lpstr>
      <vt:lpstr>2_Office Theme</vt:lpstr>
      <vt:lpstr>3_Office Theme</vt:lpstr>
      <vt:lpstr>Worksheet</vt:lpstr>
      <vt:lpstr>Security Presentation  MOH Consolidated Data Repository (MCDR) </vt:lpstr>
      <vt:lpstr>Introduction</vt:lpstr>
      <vt:lpstr>PowerPoint Presentation</vt:lpstr>
      <vt:lpstr>PowerPoint Presentation</vt:lpstr>
      <vt:lpstr>Summary of Solution Components </vt:lpstr>
      <vt:lpstr>PowerPoint Presentation</vt:lpstr>
      <vt:lpstr>PowerPoint Presentation</vt:lpstr>
      <vt:lpstr>Key Architecture Recommendations - PROD</vt:lpstr>
      <vt:lpstr> </vt:lpstr>
      <vt:lpstr>IT Security Governance Service</vt:lpstr>
      <vt:lpstr>PowerPoint Presentation</vt:lpstr>
      <vt:lpstr>About Trustwave</vt:lpstr>
      <vt:lpstr>Next-Gen Managed Security Services</vt:lpstr>
      <vt:lpstr>Risk Assessment Scope</vt:lpstr>
      <vt:lpstr>GovTech ICT Risk Management Methodology</vt:lpstr>
      <vt:lpstr>NIST Risk Assessment Methodology (800-30)</vt:lpstr>
      <vt:lpstr>Risk Assessment Approach</vt:lpstr>
      <vt:lpstr>Threat Risk Assessment</vt:lpstr>
      <vt:lpstr>STRIDE</vt:lpstr>
      <vt:lpstr>STRIDE Methodology</vt:lpstr>
      <vt:lpstr>Spoofing &amp; Tampering</vt:lpstr>
      <vt:lpstr>Repudiation &amp; Information Disclosure</vt:lpstr>
      <vt:lpstr>Denial of Service &amp; Elevation of Privileges</vt:lpstr>
      <vt:lpstr>Spoofing (STRIDE) - Sample</vt:lpstr>
      <vt:lpstr>Elevation of Privileges (STRIDE) - Sample</vt:lpstr>
      <vt:lpstr>Denial of Service (STRIDE) - Sample</vt:lpstr>
      <vt:lpstr>DREAD</vt:lpstr>
      <vt:lpstr>DREAD on STRIDE Threats - Sample</vt:lpstr>
      <vt:lpstr>DREAD Methodology</vt:lpstr>
      <vt:lpstr>DREAD on STRIDE Report</vt:lpstr>
      <vt:lpstr>TRA Risk Register</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Tsai</dc:creator>
  <cp:lastModifiedBy>Quek Seow Hiah  (NCS)</cp:lastModifiedBy>
  <cp:revision>620</cp:revision>
  <cp:lastPrinted>2017-10-04T03:29:40Z</cp:lastPrinted>
  <dcterms:created xsi:type="dcterms:W3CDTF">2017-09-22T04:04:52Z</dcterms:created>
  <dcterms:modified xsi:type="dcterms:W3CDTF">2019-11-06T14:47:19Z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0x0101003A4B14896CF3A34C963C0A67FBC5EEFB</vt:lpwstr>
  </property>
</Properties>
</file>